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9" r:id="rId2"/>
    <p:sldId id="296" r:id="rId3"/>
    <p:sldId id="301" r:id="rId4"/>
    <p:sldId id="302" r:id="rId5"/>
    <p:sldId id="309" r:id="rId6"/>
    <p:sldId id="303" r:id="rId7"/>
    <p:sldId id="316" r:id="rId8"/>
    <p:sldId id="306" r:id="rId9"/>
    <p:sldId id="300" r:id="rId10"/>
    <p:sldId id="304" r:id="rId11"/>
    <p:sldId id="305" r:id="rId12"/>
    <p:sldId id="298" r:id="rId13"/>
    <p:sldId id="295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9F9DB"/>
    <a:srgbClr val="752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65" autoAdjust="0"/>
    <p:restoredTop sz="94660"/>
  </p:normalViewPr>
  <p:slideViewPr>
    <p:cSldViewPr>
      <p:cViewPr>
        <p:scale>
          <a:sx n="90" d="100"/>
          <a:sy n="90" d="100"/>
        </p:scale>
        <p:origin x="-223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4D74-5074-4199-98A0-664602A36992}" type="datetimeFigureOut">
              <a:rPr lang="en-CA" smtClean="0"/>
              <a:t>2017-01-13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BC43-6978-4FBE-B66E-A633AAE710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51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75263D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5263D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75263D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u="sng">
                <a:solidFill>
                  <a:srgbClr val="75263D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0"/>
            <a:ext cx="45719" cy="6858000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530883" y="2272268"/>
            <a:ext cx="45721" cy="9180512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000" b="1" u="sng">
                <a:solidFill>
                  <a:srgbClr val="75263D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36512" y="0"/>
            <a:ext cx="45719" cy="6858000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30883" y="2272268"/>
            <a:ext cx="45721" cy="9180512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75263D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75263D"/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75263D"/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36512" y="0"/>
            <a:ext cx="45719" cy="6858000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530883" y="2272268"/>
            <a:ext cx="45721" cy="9180512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>
              <a:defRPr sz="4000" b="1" u="sng">
                <a:solidFill>
                  <a:srgbClr val="75263D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0"/>
            <a:ext cx="45719" cy="6858000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530883" y="2272268"/>
            <a:ext cx="45721" cy="9180512"/>
          </a:xfrm>
          <a:prstGeom prst="rect">
            <a:avLst/>
          </a:prstGeom>
          <a:solidFill>
            <a:srgbClr val="75263D"/>
          </a:solidFill>
          <a:ln>
            <a:solidFill>
              <a:srgbClr val="752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75263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9304" y="6447616"/>
            <a:ext cx="1219200" cy="365760"/>
          </a:xfrm>
        </p:spPr>
        <p:txBody>
          <a:bodyPr/>
          <a:lstStyle>
            <a:lvl1pPr algn="r">
              <a:defRPr sz="1200">
                <a:solidFill>
                  <a:srgbClr val="75263D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13,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13,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F86A86-CA6A-4E67-9F0D-9DBC19FF5F5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hGkyDKbyVYj1RrQhQipKw" TargetMode="External"/><Relationship Id="rId2" Type="http://schemas.openxmlformats.org/officeDocument/2006/relationships/hyperlink" Target="104068%20-%20Product%20Videos%20-%20Annular%20Cutter%20-%20P3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6985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Magnetic Drilling Machines </a:t>
            </a:r>
          </a:p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Annular Cutters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" b="100000" l="386" r="100000">
                        <a14:foregroundMark x1="8494" y1="83983" x2="8494" y2="83983"/>
                        <a14:foregroundMark x1="27027" y1="79221" x2="27027" y2="79221"/>
                        <a14:foregroundMark x1="38610" y1="80519" x2="38610" y2="80519"/>
                        <a14:foregroundMark x1="47490" y1="80087" x2="47490" y2="80087"/>
                        <a14:foregroundMark x1="59459" y1="78788" x2="59459" y2="78788"/>
                        <a14:foregroundMark x1="74517" y1="74892" x2="74517" y2="74892"/>
                        <a14:foregroundMark x1="96139" y1="80087" x2="96139" y2="80087"/>
                        <a14:foregroundMark x1="2317" y1="93074" x2="2317" y2="93074"/>
                        <a14:foregroundMark x1="13900" y1="96104" x2="13900" y2="96104"/>
                        <a14:foregroundMark x1="19305" y1="95238" x2="19305" y2="95238"/>
                        <a14:foregroundMark x1="26641" y1="96537" x2="26641" y2="96537"/>
                        <a14:foregroundMark x1="33591" y1="95671" x2="33591" y2="95671"/>
                        <a14:foregroundMark x1="40154" y1="94372" x2="40154" y2="94372"/>
                        <a14:foregroundMark x1="49421" y1="91775" x2="49421" y2="91775"/>
                        <a14:foregroundMark x1="63707" y1="93939" x2="63707" y2="93939"/>
                        <a14:foregroundMark x1="69498" y1="94372" x2="69498" y2="94372"/>
                        <a14:foregroundMark x1="79923" y1="92641" x2="79923" y2="92641"/>
                        <a14:foregroundMark x1="88417" y1="95671" x2="88417" y2="95671"/>
                        <a14:foregroundMark x1="95753" y1="94372" x2="95753" y2="94372"/>
                        <a14:backgroundMark x1="24710" y1="76190" x2="24710" y2="76190"/>
                        <a14:backgroundMark x1="71815" y1="95238" x2="71815" y2="95238"/>
                        <a14:backgroundMark x1="81467" y1="96104" x2="81467" y2="96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61" y="2380853"/>
            <a:ext cx="2466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10</a:t>
            </a:fld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68760"/>
            <a:ext cx="5770984" cy="4320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Variable speed control with 2 gear </a:t>
            </a:r>
            <a:r>
              <a:rPr lang="en-CA" dirty="0" smtClean="0"/>
              <a:t>ranges</a:t>
            </a:r>
          </a:p>
          <a:p>
            <a:r>
              <a:rPr lang="en-CA" dirty="0" smtClean="0"/>
              <a:t>Powerful </a:t>
            </a:r>
            <a:r>
              <a:rPr lang="en-CA" dirty="0"/>
              <a:t>new light weight motor </a:t>
            </a:r>
            <a:r>
              <a:rPr lang="en-CA" dirty="0" smtClean="0"/>
              <a:t>unit</a:t>
            </a:r>
          </a:p>
          <a:p>
            <a:r>
              <a:rPr lang="en-CA" dirty="0" smtClean="0"/>
              <a:t>Integral arbor for precise cuts</a:t>
            </a:r>
          </a:p>
          <a:p>
            <a:r>
              <a:rPr lang="en-CA" dirty="0" smtClean="0"/>
              <a:t>Stroke is the longest in it’s class</a:t>
            </a:r>
          </a:p>
          <a:p>
            <a:r>
              <a:rPr lang="en-CA" dirty="0" smtClean="0"/>
              <a:t>Quick conversion to twist drills</a:t>
            </a:r>
            <a:endParaRPr lang="en-CA" dirty="0"/>
          </a:p>
          <a:p>
            <a:r>
              <a:rPr lang="en-CA" dirty="0"/>
              <a:t>Overload </a:t>
            </a:r>
            <a:r>
              <a:rPr lang="en-CA" dirty="0" smtClean="0"/>
              <a:t>protection</a:t>
            </a:r>
            <a:endParaRPr lang="en-CA" dirty="0"/>
          </a:p>
          <a:p>
            <a:r>
              <a:rPr lang="en-CA" dirty="0" smtClean="0"/>
              <a:t>Integrated </a:t>
            </a:r>
            <a:r>
              <a:rPr lang="en-CA" dirty="0"/>
              <a:t>automatic lubrication </a:t>
            </a:r>
            <a:r>
              <a:rPr lang="en-CA" dirty="0" smtClean="0"/>
              <a:t>system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DC50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89" y="5442691"/>
            <a:ext cx="2566631" cy="13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ex Work\Pictures\2016-03\DC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4"/>
          <a:stretch/>
        </p:blipFill>
        <p:spPr bwMode="auto">
          <a:xfrm>
            <a:off x="6522499" y="720679"/>
            <a:ext cx="2603458" cy="4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DC100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11</a:t>
            </a:fld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24744"/>
            <a:ext cx="5122912" cy="4320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Variable speed control with 2 gear ranges, and 5 speeds</a:t>
            </a:r>
          </a:p>
          <a:p>
            <a:r>
              <a:rPr lang="en-CA" dirty="0" smtClean="0"/>
              <a:t>Stroke is longer than competitors</a:t>
            </a:r>
          </a:p>
          <a:p>
            <a:r>
              <a:rPr lang="en-CA" dirty="0"/>
              <a:t>Integral arbor for precise </a:t>
            </a:r>
            <a:r>
              <a:rPr lang="en-CA" dirty="0" smtClean="0"/>
              <a:t>cuts</a:t>
            </a:r>
            <a:endParaRPr lang="en-CA" dirty="0"/>
          </a:p>
          <a:p>
            <a:r>
              <a:rPr lang="en-CA" dirty="0" smtClean="0"/>
              <a:t>Torque overload protection sensor</a:t>
            </a:r>
          </a:p>
          <a:p>
            <a:r>
              <a:rPr lang="en-CA" dirty="0" smtClean="0"/>
              <a:t>Automatic integrated </a:t>
            </a:r>
            <a:r>
              <a:rPr lang="en-CA" dirty="0"/>
              <a:t>lubrication system</a:t>
            </a:r>
          </a:p>
          <a:p>
            <a:r>
              <a:rPr lang="en-CA" dirty="0"/>
              <a:t>Up to 4” Cutter capacity, and 1.1/2” Twist Drill Capacity</a:t>
            </a:r>
          </a:p>
          <a:p>
            <a:pPr marL="0" indent="0">
              <a:buFont typeface="Wingdings 3"/>
              <a:buNone/>
            </a:pPr>
            <a:endParaRPr lang="en-CA" dirty="0" smtClean="0"/>
          </a:p>
        </p:txBody>
      </p:sp>
      <p:pic>
        <p:nvPicPr>
          <p:cNvPr id="2050" name="Picture 2" descr="C:\Users\Alex Work\Pictures\2016-03\DC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91" y="1628800"/>
            <a:ext cx="331980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Re-sharpening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Get the most out of your investment by </a:t>
            </a:r>
            <a:r>
              <a:rPr lang="en-CA" dirty="0" smtClean="0"/>
              <a:t>re-sharpening </a:t>
            </a:r>
            <a:r>
              <a:rPr lang="en-CA" dirty="0"/>
              <a:t>your cutter at a fraction of the original cost</a:t>
            </a:r>
          </a:p>
          <a:p>
            <a:r>
              <a:rPr lang="en-CA" dirty="0"/>
              <a:t>Annular cutters can be resharpened up to 3 times </a:t>
            </a:r>
          </a:p>
          <a:p>
            <a:r>
              <a:rPr lang="en-CA" dirty="0"/>
              <a:t>No set-up or minimum quantity charges</a:t>
            </a:r>
          </a:p>
          <a:p>
            <a:r>
              <a:rPr lang="en-CA" dirty="0"/>
              <a:t>Tools are resharpened at our own state of the art facility, ensuring consistent quality and enabling an </a:t>
            </a:r>
            <a:r>
              <a:rPr lang="en-CA" dirty="0" smtClean="0"/>
              <a:t>extremely </a:t>
            </a:r>
            <a:r>
              <a:rPr lang="en-CA" dirty="0"/>
              <a:t>quick turnaround time upon receipt</a:t>
            </a:r>
          </a:p>
          <a:p>
            <a:r>
              <a:rPr lang="en-CA" dirty="0" smtClean="0"/>
              <a:t>Re-sharpening </a:t>
            </a:r>
            <a:r>
              <a:rPr lang="en-CA" dirty="0"/>
              <a:t>available on our entire offering</a:t>
            </a:r>
          </a:p>
          <a:p>
            <a:r>
              <a:rPr lang="en-CA" dirty="0"/>
              <a:t>Competitively priced, with quality guaranteed</a:t>
            </a:r>
          </a:p>
          <a:p>
            <a:r>
              <a:rPr lang="en-CA" dirty="0"/>
              <a:t>Call today to take advantage of this exceptional service </a:t>
            </a:r>
            <a:r>
              <a:rPr lang="en-CA" dirty="0" smtClean="0"/>
              <a:t>from </a:t>
            </a:r>
            <a:r>
              <a:rPr lang="en-CA" dirty="0"/>
              <a:t>Drillco!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2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 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Drillco YouTube channel &gt; </a:t>
            </a:r>
          </a:p>
          <a:p>
            <a:r>
              <a:rPr lang="en-CA" dirty="0" smtClean="0"/>
              <a:t>Demonstrates key features, benefits, and uses of our core products</a:t>
            </a:r>
          </a:p>
          <a:p>
            <a:r>
              <a:rPr lang="en-CA" dirty="0" smtClean="0">
                <a:solidFill>
                  <a:srgbClr val="002060"/>
                </a:solidFill>
                <a:hlinkClick r:id="rId2" action="ppaction://hlinkfile"/>
              </a:rPr>
              <a:t>Annular Cutters &amp; Magnetic Drill Machines</a:t>
            </a:r>
            <a:endParaRPr lang="en-CA" dirty="0" smtClean="0">
              <a:solidFill>
                <a:srgbClr val="002060"/>
              </a:solidFill>
            </a:endParaRPr>
          </a:p>
          <a:p>
            <a:r>
              <a:rPr lang="en-CA" dirty="0" smtClean="0"/>
              <a:t>Check out our new Annular Cutters and Magnetic Drills Product Brochure!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13</a:t>
            </a:fld>
            <a:endParaRPr lang="en-CA" dirty="0"/>
          </a:p>
        </p:txBody>
      </p:sp>
      <p:pic>
        <p:nvPicPr>
          <p:cNvPr id="9" name="Picture 2" descr="https://www.youtube.com/yt/brand/media/image/YouTube-logo-full_color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25143" r="15778" b="25715"/>
          <a:stretch/>
        </p:blipFill>
        <p:spPr bwMode="auto">
          <a:xfrm>
            <a:off x="4427984" y="1079116"/>
            <a:ext cx="1470147" cy="6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931665" cy="193166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5760640" cy="26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0344"/>
          </a:xfrm>
        </p:spPr>
        <p:txBody>
          <a:bodyPr/>
          <a:lstStyle/>
          <a:p>
            <a:r>
              <a:rPr lang="en-CA" dirty="0" smtClean="0"/>
              <a:t>Tips for Successful Cutting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48240"/>
          </a:xfrm>
        </p:spPr>
        <p:txBody>
          <a:bodyPr>
            <a:normAutofit/>
          </a:bodyPr>
          <a:lstStyle/>
          <a:p>
            <a:r>
              <a:rPr lang="en-CA" sz="1600" dirty="0" smtClean="0"/>
              <a:t>Always make sure that the </a:t>
            </a:r>
            <a:r>
              <a:rPr lang="en-CA" sz="1600" b="1" dirty="0" smtClean="0"/>
              <a:t>slug ejects </a:t>
            </a:r>
            <a:r>
              <a:rPr lang="en-CA" sz="1600" dirty="0" smtClean="0"/>
              <a:t>at the end of the cut before starting a new hole</a:t>
            </a:r>
          </a:p>
          <a:p>
            <a:r>
              <a:rPr lang="en-CA" sz="1600" b="1" dirty="0" smtClean="0"/>
              <a:t>Clear away any chips </a:t>
            </a:r>
            <a:r>
              <a:rPr lang="en-CA" sz="1600" dirty="0" smtClean="0"/>
              <a:t>left behind before starting a new hole</a:t>
            </a:r>
          </a:p>
          <a:p>
            <a:r>
              <a:rPr lang="en-CA" sz="1600" dirty="0" smtClean="0"/>
              <a:t>Ensure that the </a:t>
            </a:r>
            <a:r>
              <a:rPr lang="en-CA" sz="1600" b="1" dirty="0" smtClean="0"/>
              <a:t>set screws </a:t>
            </a:r>
            <a:r>
              <a:rPr lang="en-CA" sz="1600" dirty="0" smtClean="0"/>
              <a:t>used to hold the cutter are tight. This will improve hole quality and ensure better tool life.</a:t>
            </a:r>
          </a:p>
          <a:p>
            <a:r>
              <a:rPr lang="en-CA" sz="1600" dirty="0" smtClean="0"/>
              <a:t>Use a </a:t>
            </a:r>
            <a:r>
              <a:rPr lang="en-CA" sz="1600" b="1" dirty="0" smtClean="0"/>
              <a:t>pilot pin</a:t>
            </a:r>
            <a:r>
              <a:rPr lang="en-CA" sz="1600" dirty="0" smtClean="0"/>
              <a:t>. This will help you eject the slug at the end of the cut, and will aid in getting the coolant to flow to the cutting teeth.</a:t>
            </a:r>
          </a:p>
          <a:p>
            <a:r>
              <a:rPr lang="en-CA" sz="1600" dirty="0" smtClean="0"/>
              <a:t>Ensure that the on-board integrated lubrication system has plenty of </a:t>
            </a:r>
            <a:r>
              <a:rPr lang="en-CA" sz="1600" b="1" dirty="0" smtClean="0"/>
              <a:t>fluid</a:t>
            </a:r>
            <a:r>
              <a:rPr lang="en-CA" sz="1600" dirty="0" smtClean="0"/>
              <a:t>. This will help to dissipate the heat generated when cutting the hole.</a:t>
            </a:r>
          </a:p>
          <a:p>
            <a:r>
              <a:rPr lang="en-CA" sz="1600" dirty="0" smtClean="0"/>
              <a:t>For </a:t>
            </a:r>
            <a:r>
              <a:rPr lang="en-CA" sz="1600" b="1" dirty="0"/>
              <a:t>angled holes</a:t>
            </a:r>
            <a:r>
              <a:rPr lang="en-CA" sz="1600" dirty="0"/>
              <a:t>, </a:t>
            </a:r>
            <a:r>
              <a:rPr lang="en-CA" sz="1600" dirty="0" smtClean="0"/>
              <a:t>make sure the </a:t>
            </a:r>
            <a:r>
              <a:rPr lang="en-CA" sz="1600" dirty="0"/>
              <a:t>centerline is no more than 20° from </a:t>
            </a:r>
            <a:r>
              <a:rPr lang="en-CA" sz="1600" dirty="0" smtClean="0"/>
              <a:t>perpendicular. Reduce feed rates until the cutter is fully engaged. Use a brass or other soft metal bushing.</a:t>
            </a:r>
          </a:p>
          <a:p>
            <a:r>
              <a:rPr lang="en-CA" sz="1600" dirty="0" smtClean="0"/>
              <a:t>Select the </a:t>
            </a:r>
            <a:r>
              <a:rPr lang="en-CA" sz="1600" b="1" dirty="0" smtClean="0"/>
              <a:t>right cutter for the job</a:t>
            </a:r>
            <a:r>
              <a:rPr lang="en-CA" sz="1600" dirty="0" smtClean="0"/>
              <a:t>. For harder materials, make sure to use a Cobalt or Carbide Tipped cutter. Also make sure that you have enough reach with the cutter and machine to drill through your workpiece.</a:t>
            </a:r>
          </a:p>
          <a:p>
            <a:r>
              <a:rPr lang="en-CA" sz="1600" dirty="0" smtClean="0"/>
              <a:t>When cutting </a:t>
            </a:r>
            <a:r>
              <a:rPr lang="en-CA" sz="1600" b="1" dirty="0" smtClean="0"/>
              <a:t>stainless steel</a:t>
            </a:r>
            <a:r>
              <a:rPr lang="en-CA" sz="1600" dirty="0" smtClean="0"/>
              <a:t>, the magnet will not stick. You must clamp a ferrous metal to the surface for the magnet to rest on.</a:t>
            </a:r>
          </a:p>
          <a:p>
            <a:r>
              <a:rPr lang="en-CA" sz="1600" dirty="0" smtClean="0"/>
              <a:t>Use </a:t>
            </a:r>
            <a:r>
              <a:rPr lang="en-CA" sz="1600" b="1" dirty="0" smtClean="0"/>
              <a:t>aggressive feed rates </a:t>
            </a:r>
            <a:r>
              <a:rPr lang="en-CA" sz="1600" dirty="0" smtClean="0"/>
              <a:t>on stainless steel and other hard to drill materials</a:t>
            </a:r>
          </a:p>
          <a:p>
            <a:r>
              <a:rPr lang="en-CA" sz="1600" dirty="0" smtClean="0"/>
              <a:t>Always wear </a:t>
            </a:r>
            <a:r>
              <a:rPr lang="en-CA" sz="1600" b="1" dirty="0" smtClean="0"/>
              <a:t>safety</a:t>
            </a:r>
            <a:r>
              <a:rPr lang="en-CA" sz="1600" dirty="0" smtClean="0"/>
              <a:t> </a:t>
            </a:r>
            <a:r>
              <a:rPr lang="en-CA" sz="1600" b="1" dirty="0" smtClean="0"/>
              <a:t>glasses</a:t>
            </a:r>
            <a:r>
              <a:rPr lang="en-CA" sz="1600" dirty="0" smtClean="0"/>
              <a:t> and use the provided </a:t>
            </a:r>
            <a:r>
              <a:rPr lang="en-CA" sz="1600" b="1" dirty="0" smtClean="0"/>
              <a:t>safety</a:t>
            </a:r>
            <a:r>
              <a:rPr lang="en-CA" sz="1600" dirty="0" smtClean="0"/>
              <a:t> </a:t>
            </a:r>
            <a:r>
              <a:rPr lang="en-CA" sz="1600" b="1" dirty="0" smtClean="0"/>
              <a:t>shield</a:t>
            </a:r>
            <a:r>
              <a:rPr lang="en-CA" sz="1600" dirty="0" smtClean="0"/>
              <a:t> while operating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14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990033"/>
                </a:solidFill>
              </a:rPr>
              <a:t>For more tips on using magnetic drilling machines and annular cutters, please see our “Guide to Good Drilling” manual included with each machine from Drillco!</a:t>
            </a:r>
            <a:endParaRPr lang="en-CA" sz="1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an Annular Cutter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45904"/>
          </a:xfrm>
        </p:spPr>
        <p:txBody>
          <a:bodyPr>
            <a:normAutofit/>
          </a:bodyPr>
          <a:lstStyle/>
          <a:p>
            <a:r>
              <a:rPr lang="en-CA" dirty="0" smtClean="0"/>
              <a:t>A cutting tool used to make a large diameter hole in metal, usually in about 10% of the time of twist drills</a:t>
            </a:r>
            <a:endParaRPr lang="en-CA" dirty="0"/>
          </a:p>
          <a:p>
            <a:r>
              <a:rPr lang="en-CA" dirty="0" smtClean="0"/>
              <a:t>Typically used in conjunction with a magnetic drill </a:t>
            </a:r>
            <a:r>
              <a:rPr lang="en-CA" dirty="0" smtClean="0"/>
              <a:t>machine. Increasingly used in CNC operations.</a:t>
            </a:r>
            <a:endParaRPr lang="en-CA" dirty="0"/>
          </a:p>
          <a:p>
            <a:r>
              <a:rPr lang="en-CA" dirty="0" smtClean="0"/>
              <a:t>Removes only the periphery of the hole, ejecting a slug at the end of the cut</a:t>
            </a:r>
            <a:endParaRPr lang="en-CA" dirty="0"/>
          </a:p>
          <a:p>
            <a:r>
              <a:rPr lang="en-CA" dirty="0" smtClean="0"/>
              <a:t>Sometimes referred to as broach cutters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2</a:t>
            </a:fld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8" y="4258762"/>
            <a:ext cx="4817840" cy="25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lex Work\Documents\2013 Catalog\Pictures\2013 Catalog Images\Web Versions\CT9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" b="97051" l="21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22824"/>
            <a:ext cx="3134419" cy="15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Advantages vs. Twist Drills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32415"/>
          </a:xfrm>
        </p:spPr>
        <p:txBody>
          <a:bodyPr numCol="2">
            <a:normAutofit/>
          </a:bodyPr>
          <a:lstStyle/>
          <a:p>
            <a:r>
              <a:rPr lang="en-CA" sz="2400" dirty="0" smtClean="0"/>
              <a:t>Less energy</a:t>
            </a:r>
            <a:endParaRPr lang="en-CA" sz="2400" dirty="0"/>
          </a:p>
          <a:p>
            <a:r>
              <a:rPr lang="en-CA" sz="2400" dirty="0" smtClean="0"/>
              <a:t>Faster penetration</a:t>
            </a:r>
            <a:endParaRPr lang="en-CA" sz="2400" dirty="0"/>
          </a:p>
          <a:p>
            <a:r>
              <a:rPr lang="en-CA" sz="2400" dirty="0" smtClean="0"/>
              <a:t>Less thrust</a:t>
            </a:r>
          </a:p>
          <a:p>
            <a:r>
              <a:rPr lang="en-CA" sz="2400" dirty="0" smtClean="0"/>
              <a:t>Less horsepower</a:t>
            </a:r>
            <a:endParaRPr lang="en-CA" sz="2400" dirty="0"/>
          </a:p>
          <a:p>
            <a:r>
              <a:rPr lang="en-CA" sz="2400" dirty="0" smtClean="0"/>
              <a:t>Better surface finish</a:t>
            </a:r>
            <a:endParaRPr lang="en-CA" sz="2400" dirty="0"/>
          </a:p>
          <a:p>
            <a:r>
              <a:rPr lang="en-CA" sz="2400" dirty="0" smtClean="0"/>
              <a:t>More accurate hole</a:t>
            </a:r>
          </a:p>
          <a:p>
            <a:r>
              <a:rPr lang="en-CA" sz="2400" dirty="0" smtClean="0"/>
              <a:t>No secondary operation needed (i.e. reaming)</a:t>
            </a:r>
            <a:endParaRPr lang="en-CA" sz="2400" dirty="0"/>
          </a:p>
          <a:p>
            <a:r>
              <a:rPr lang="en-CA" sz="2400" dirty="0" smtClean="0"/>
              <a:t>Longer tool life</a:t>
            </a:r>
          </a:p>
          <a:p>
            <a:r>
              <a:rPr lang="en-CA" sz="2400" dirty="0" smtClean="0"/>
              <a:t>Easily re-sharpened</a:t>
            </a:r>
            <a:endParaRPr lang="en-CA" sz="2400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3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275856" y="6021288"/>
            <a:ext cx="100811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8" name="Group 77"/>
          <p:cNvGrpSpPr/>
          <p:nvPr/>
        </p:nvGrpSpPr>
        <p:grpSpPr>
          <a:xfrm>
            <a:off x="3203848" y="4869160"/>
            <a:ext cx="1152128" cy="949924"/>
            <a:chOff x="3203848" y="4581128"/>
            <a:chExt cx="1152128" cy="949924"/>
          </a:xfrm>
        </p:grpSpPr>
        <p:sp>
          <p:nvSpPr>
            <p:cNvPr id="7" name="Rectangle 6"/>
            <p:cNvSpPr/>
            <p:nvPr/>
          </p:nvSpPr>
          <p:spPr>
            <a:xfrm>
              <a:off x="3275856" y="5013176"/>
              <a:ext cx="1008112" cy="432048"/>
            </a:xfrm>
            <a:prstGeom prst="rect">
              <a:avLst/>
            </a:prstGeom>
            <a:solidFill>
              <a:srgbClr val="F9F9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03848" y="465313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56248" y="480553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08648" y="486916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2" y="479889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03870" y="486916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07611" y="488036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91880" y="465313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39415" y="463240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51627" y="480183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08911" y="488472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40817" y="470788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47864" y="465313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03848" y="4797152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472688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35896" y="472514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67944" y="465313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75856" y="486916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491880" y="472514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35896" y="458112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87624" y="4869160"/>
            <a:ext cx="1440160" cy="1872208"/>
            <a:chOff x="1187624" y="4509120"/>
            <a:chExt cx="1440160" cy="1872208"/>
          </a:xfrm>
        </p:grpSpPr>
        <p:sp>
          <p:nvSpPr>
            <p:cNvPr id="21" name="TextBox 20"/>
            <p:cNvSpPr txBox="1"/>
            <p:nvPr/>
          </p:nvSpPr>
          <p:spPr>
            <a:xfrm>
              <a:off x="1807844" y="458699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0024" y="461974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61445" y="46247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1992" y="458700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92424" y="465487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87624" y="4869160"/>
              <a:ext cx="1440160" cy="1440160"/>
            </a:xfrm>
            <a:prstGeom prst="ellipse">
              <a:avLst/>
            </a:prstGeom>
            <a:solidFill>
              <a:srgbClr val="F9F9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9672" y="569638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9812" y="547117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780" y="520245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7704" y="558924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7382" y="512500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36440" y="482484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61527" y="522639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0430" y="508750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2112" y="505874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67382" y="52660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0430" y="48421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3366" y="489801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9712" y="491016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9782" y="54184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9752" y="508518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3688" y="54184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1800" y="488472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86477" y="492454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63060" y="526715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7744" y="537321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70720" y="557389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89517" y="573499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6178" y="540010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80456" y="522920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1445" y="56629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34889" y="4735582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72688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95736" y="55708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63688" y="558924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9752" y="494795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63060" y="501317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7624" y="505005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30493" y="525195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95876" y="479889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03648" y="530294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11398" y="508692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79712" y="544522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75656" y="56629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9712" y="45091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9672" y="46615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91680" y="45091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03648" y="46615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940152" y="4869160"/>
            <a:ext cx="1440160" cy="1872208"/>
            <a:chOff x="1187624" y="4509120"/>
            <a:chExt cx="1440160" cy="1872208"/>
          </a:xfrm>
        </p:grpSpPr>
        <p:sp>
          <p:nvSpPr>
            <p:cNvPr id="80" name="TextBox 79"/>
            <p:cNvSpPr txBox="1"/>
            <p:nvPr/>
          </p:nvSpPr>
          <p:spPr>
            <a:xfrm>
              <a:off x="1807844" y="458699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60024" y="461974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61445" y="46247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71992" y="458700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92424" y="465487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187624" y="4869160"/>
              <a:ext cx="1440160" cy="1440160"/>
            </a:xfrm>
            <a:prstGeom prst="ellipse">
              <a:avLst/>
            </a:prstGeom>
            <a:solidFill>
              <a:srgbClr val="F9F9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9672" y="569638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19812" y="547117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31780" y="520245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07704" y="558924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67382" y="512500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36440" y="482484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61527" y="522639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30430" y="508750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32112" y="505874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967382" y="52660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30430" y="484216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23366" y="489801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79712" y="491016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119782" y="54184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39752" y="508518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63688" y="54184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31800" y="4884721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186477" y="492454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63060" y="526715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67744" y="537321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370720" y="557389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89517" y="5734997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46178" y="5400108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80456" y="522920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1445" y="56629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234889" y="4735582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07704" y="472688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95736" y="557087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763688" y="558924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339752" y="494795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563060" y="501317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87624" y="505005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330493" y="5251956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095876" y="479889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403648" y="530294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11398" y="5086925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79712" y="5445224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75656" y="5662989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79712" y="45091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9672" y="46615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91680" y="45091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03648" y="4661520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+mj-lt"/>
                </a:rPr>
                <a:t>.</a:t>
              </a:r>
              <a:endParaRPr lang="en-CA" sz="3600" dirty="0">
                <a:latin typeface="+mj-lt"/>
              </a:endParaRPr>
            </a:p>
          </p:txBody>
        </p:sp>
      </p:grpSp>
      <p:sp>
        <p:nvSpPr>
          <p:cNvPr id="128" name="Oval 127"/>
          <p:cNvSpPr/>
          <p:nvPr/>
        </p:nvSpPr>
        <p:spPr>
          <a:xfrm>
            <a:off x="6256036" y="5520588"/>
            <a:ext cx="836244" cy="8362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0" y="3751615"/>
            <a:ext cx="9144000" cy="649812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u="sng" kern="1200">
                <a:solidFill>
                  <a:srgbClr val="75263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CA" sz="2000" i="1" dirty="0" smtClean="0"/>
              <a:t>Conventional Twist Drill vs. Annular Cutter</a:t>
            </a:r>
          </a:p>
          <a:p>
            <a:pPr algn="ctr"/>
            <a:r>
              <a:rPr lang="en-CA" sz="2000" i="1" dirty="0" smtClean="0"/>
              <a:t>Metal Removal</a:t>
            </a:r>
            <a:endParaRPr lang="en-CA" sz="2000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339659" y="5301208"/>
            <a:ext cx="102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Chips</a:t>
            </a:r>
            <a:endParaRPr lang="en-CA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4355976" y="606629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Solid Slug</a:t>
            </a:r>
            <a:endParaRPr lang="en-CA" sz="1600" dirty="0"/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1352395" y="4869160"/>
            <a:ext cx="1203381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230985" y="4592161"/>
            <a:ext cx="14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1” dia. hole</a:t>
            </a:r>
            <a:endParaRPr lang="en-CA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221559" y="4880193"/>
            <a:ext cx="14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1” chips</a:t>
            </a:r>
            <a:endParaRPr lang="en-CA" sz="1200" dirty="0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6014230" y="4653136"/>
            <a:ext cx="1203381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892820" y="4376137"/>
            <a:ext cx="14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1” dia. hole</a:t>
            </a:r>
            <a:endParaRPr lang="en-CA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883394" y="4664169"/>
            <a:ext cx="14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½” Solid Slug</a:t>
            </a:r>
            <a:endParaRPr lang="en-CA" sz="1200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346574" y="4941168"/>
            <a:ext cx="601690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902079" y="4952201"/>
            <a:ext cx="14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½” Chips</a:t>
            </a:r>
            <a:endParaRPr lang="en-CA" sz="1200" dirty="0"/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7067783" y="5202208"/>
            <a:ext cx="240521" cy="40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046217" y="5226804"/>
            <a:ext cx="240521" cy="40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itle 1"/>
          <p:cNvSpPr txBox="1">
            <a:spLocks/>
          </p:cNvSpPr>
          <p:nvPr/>
        </p:nvSpPr>
        <p:spPr>
          <a:xfrm>
            <a:off x="35496" y="4075332"/>
            <a:ext cx="1872208" cy="649812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u="sng" kern="1200">
                <a:solidFill>
                  <a:srgbClr val="75263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CA" sz="1600" i="1" u="none" dirty="0" smtClean="0"/>
              <a:t>Conventional Twist Drill</a:t>
            </a:r>
            <a:endParaRPr lang="en-CA" sz="1600" i="1" u="none" dirty="0"/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7406743" y="4141823"/>
            <a:ext cx="1259632" cy="588837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u="sng" kern="1200">
                <a:solidFill>
                  <a:srgbClr val="75263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CA" sz="1600" i="1" u="none" dirty="0" smtClean="0"/>
              <a:t>Annular Cutter</a:t>
            </a:r>
            <a:endParaRPr lang="en-CA" sz="1600" i="1" u="none" dirty="0"/>
          </a:p>
        </p:txBody>
      </p:sp>
    </p:spTree>
    <p:extLst>
      <p:ext uri="{BB962C8B-B14F-4D97-AF65-F5344CB8AC3E}">
        <p14:creationId xmlns:p14="http://schemas.microsoft.com/office/powerpoint/2010/main" val="9715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Drillco Annular Cutters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85787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High Speed Steel</a:t>
            </a:r>
          </a:p>
          <a:p>
            <a:pPr lvl="1"/>
            <a:r>
              <a:rPr lang="en-CA" dirty="0" smtClean="0"/>
              <a:t>1” DOC – 9100SE*</a:t>
            </a:r>
          </a:p>
          <a:p>
            <a:pPr lvl="1"/>
            <a:r>
              <a:rPr lang="en-CA" dirty="0" smtClean="0"/>
              <a:t>2” DOC – 9200SE*</a:t>
            </a:r>
          </a:p>
          <a:p>
            <a:pPr lvl="1"/>
            <a:r>
              <a:rPr lang="en-CA" dirty="0" smtClean="0"/>
              <a:t>3” DOC – 9300SE</a:t>
            </a:r>
          </a:p>
          <a:p>
            <a:pPr lvl="1"/>
            <a:r>
              <a:rPr lang="en-CA" dirty="0" smtClean="0"/>
              <a:t>4” DOC – 9400SE</a:t>
            </a:r>
          </a:p>
          <a:p>
            <a:pPr lvl="1"/>
            <a:r>
              <a:rPr lang="en-CA" dirty="0" smtClean="0"/>
              <a:t>Sizes ranging from 7/16” – 4”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22848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Nitro Cobalt</a:t>
            </a:r>
          </a:p>
          <a:p>
            <a:pPr lvl="1"/>
            <a:r>
              <a:rPr lang="en-CA" dirty="0" smtClean="0"/>
              <a:t>1” DOC – 9100N</a:t>
            </a:r>
          </a:p>
          <a:p>
            <a:pPr lvl="1"/>
            <a:r>
              <a:rPr lang="en-CA" dirty="0" smtClean="0"/>
              <a:t>2” DOC – 9200N</a:t>
            </a:r>
          </a:p>
          <a:p>
            <a:pPr lvl="1"/>
            <a:r>
              <a:rPr lang="en-CA" dirty="0" smtClean="0"/>
              <a:t>3” DOC – 9300N</a:t>
            </a:r>
          </a:p>
          <a:p>
            <a:pPr lvl="1"/>
            <a:r>
              <a:rPr lang="en-CA" dirty="0" smtClean="0"/>
              <a:t>Sizes ranging from 7/16” – 2.1/4”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3861048"/>
            <a:ext cx="4392488" cy="1733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Accessories</a:t>
            </a:r>
          </a:p>
          <a:p>
            <a:pPr lvl="1"/>
            <a:r>
              <a:rPr lang="en-CA" dirty="0" smtClean="0"/>
              <a:t>1/2” and 3/4” Shank Adapters</a:t>
            </a:r>
          </a:p>
          <a:p>
            <a:pPr lvl="1"/>
            <a:r>
              <a:rPr lang="en-CA" dirty="0" smtClean="0"/>
              <a:t>Morse Taper Shank Adapters</a:t>
            </a:r>
          </a:p>
          <a:p>
            <a:pPr lvl="1"/>
            <a:r>
              <a:rPr lang="en-CA" dirty="0" smtClean="0"/>
              <a:t>Ejector Pins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5301208"/>
            <a:ext cx="4107882" cy="13052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Sets</a:t>
            </a:r>
          </a:p>
          <a:p>
            <a:pPr lvl="1"/>
            <a:r>
              <a:rPr lang="en-CA" dirty="0" smtClean="0"/>
              <a:t>7pc Sets in HSS or Cobalt</a:t>
            </a:r>
          </a:p>
          <a:p>
            <a:pPr lvl="1"/>
            <a:r>
              <a:rPr lang="en-CA" dirty="0" smtClean="0"/>
              <a:t>32pc Fractional Sizes Display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645333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i="1" dirty="0" smtClean="0"/>
              <a:t>*Available pre-packaged with corresponding ejector pin</a:t>
            </a:r>
            <a:endParaRPr lang="en-CA" sz="1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3861048"/>
            <a:ext cx="4041648" cy="1432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Carbide Tipped</a:t>
            </a:r>
          </a:p>
          <a:p>
            <a:pPr lvl="1"/>
            <a:r>
              <a:rPr lang="en-CA" dirty="0" smtClean="0"/>
              <a:t>1.3/8” DOC – 9100CT</a:t>
            </a:r>
          </a:p>
          <a:p>
            <a:pPr lvl="1"/>
            <a:r>
              <a:rPr lang="en-CA" dirty="0" smtClean="0"/>
              <a:t>2” DOC – 9200CT</a:t>
            </a:r>
          </a:p>
        </p:txBody>
      </p:sp>
    </p:spTree>
    <p:extLst>
      <p:ext uri="{BB962C8B-B14F-4D97-AF65-F5344CB8AC3E}">
        <p14:creationId xmlns:p14="http://schemas.microsoft.com/office/powerpoint/2010/main" val="2601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Recognized Brand Competitive Test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5" y="1472042"/>
            <a:ext cx="6727565" cy="40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5536" y="5877272"/>
            <a:ext cx="8748464" cy="841648"/>
          </a:xfrm>
        </p:spPr>
        <p:txBody>
          <a:bodyPr>
            <a:normAutofit/>
          </a:bodyPr>
          <a:lstStyle/>
          <a:p>
            <a:r>
              <a:rPr lang="en-CA" sz="1600" dirty="0"/>
              <a:t>Drillco HSS cutter lasted longer than </a:t>
            </a:r>
            <a:r>
              <a:rPr lang="en-CA" sz="1600" dirty="0" smtClean="0"/>
              <a:t>nationally recognized competitor </a:t>
            </a:r>
            <a:r>
              <a:rPr lang="en-CA" sz="1600" dirty="0"/>
              <a:t>HSS Cutter</a:t>
            </a:r>
          </a:p>
          <a:p>
            <a:r>
              <a:rPr lang="en-CA" sz="1600" dirty="0"/>
              <a:t>Drillco Cobalt (Nitro) cutter lasted nearly </a:t>
            </a:r>
            <a:r>
              <a:rPr lang="en-CA" sz="1600" dirty="0" smtClean="0"/>
              <a:t>2x as </a:t>
            </a:r>
            <a:r>
              <a:rPr lang="en-CA" sz="1600" dirty="0"/>
              <a:t>long </a:t>
            </a:r>
            <a:r>
              <a:rPr lang="en-CA" sz="1600" dirty="0" smtClean="0"/>
              <a:t>as nationally recognized </a:t>
            </a:r>
            <a:r>
              <a:rPr lang="en-CA" sz="1600" dirty="0"/>
              <a:t>competitor HSS cutter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3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Carbide Tipped Annular Cutters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63216"/>
            <a:ext cx="7920880" cy="3505944"/>
          </a:xfrm>
        </p:spPr>
        <p:txBody>
          <a:bodyPr wrap="square">
            <a:normAutofit/>
          </a:bodyPr>
          <a:lstStyle/>
          <a:p>
            <a:r>
              <a:rPr lang="en-CA" dirty="0" smtClean="0"/>
              <a:t>Makes a hole in less time when compared to regular HSS cutters</a:t>
            </a:r>
          </a:p>
          <a:p>
            <a:r>
              <a:rPr lang="en-CA" dirty="0" smtClean="0"/>
              <a:t>Delivers reamed quality, burr free holes</a:t>
            </a:r>
          </a:p>
          <a:p>
            <a:r>
              <a:rPr lang="en-CA" dirty="0" smtClean="0"/>
              <a:t>Universal shank fits most magnetic drilling machines including those with tool less arbors and set-screw arbors</a:t>
            </a:r>
          </a:p>
          <a:p>
            <a:r>
              <a:rPr lang="en-CA" dirty="0" smtClean="0"/>
              <a:t>Available in 1.3/8” and 2” depths of cut, with diameters up to 2.3/8”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3" b="899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13547" r="11977" b="15290"/>
          <a:stretch/>
        </p:blipFill>
        <p:spPr>
          <a:xfrm>
            <a:off x="7884368" y="1124744"/>
            <a:ext cx="1073321" cy="1018406"/>
          </a:xfrm>
          <a:prstGeom prst="rect">
            <a:avLst/>
          </a:prstGeom>
        </p:spPr>
      </p:pic>
      <p:pic>
        <p:nvPicPr>
          <p:cNvPr id="8" name="Picture 2" descr="C:\Users\Alex Work\Documents\2013 Catalog\Pictures\2013 Catalog Images\Web Versions\CT90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2" b="97051" l="21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8526"/>
            <a:ext cx="4209068" cy="20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is a Magnetic Drilling Machine?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/>
          </a:bodyPr>
          <a:lstStyle/>
          <a:p>
            <a:r>
              <a:rPr lang="en-CA" dirty="0" smtClean="0"/>
              <a:t>Portable machines used to drill holes on remote job sites</a:t>
            </a:r>
            <a:endParaRPr lang="en-CA" dirty="0"/>
          </a:p>
          <a:p>
            <a:r>
              <a:rPr lang="en-CA" dirty="0" smtClean="0"/>
              <a:t>Typically used in conjunction with an annular cutter or twist drill</a:t>
            </a:r>
            <a:endParaRPr lang="en-CA" dirty="0"/>
          </a:p>
          <a:p>
            <a:r>
              <a:rPr lang="en-CA" dirty="0" smtClean="0"/>
              <a:t>Used in a wide variety of industries including construction and manufacturing</a:t>
            </a:r>
            <a:endParaRPr lang="en-CA" dirty="0"/>
          </a:p>
          <a:p>
            <a:r>
              <a:rPr lang="en-CA" dirty="0" smtClean="0"/>
              <a:t>Can either be </a:t>
            </a:r>
            <a:r>
              <a:rPr lang="en-CA" b="1" dirty="0" smtClean="0"/>
              <a:t>electric</a:t>
            </a:r>
            <a:r>
              <a:rPr lang="en-CA" dirty="0" smtClean="0"/>
              <a:t>, pneumatic, or hydraulic powered</a:t>
            </a:r>
          </a:p>
          <a:p>
            <a:r>
              <a:rPr lang="en-CA" dirty="0" smtClean="0"/>
              <a:t>Feature a magnetic base that holds to the workpiece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7</a:t>
            </a:fld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73" y="4438350"/>
            <a:ext cx="4199384" cy="21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1" y="4437112"/>
            <a:ext cx="3744416" cy="22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Where are they used?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Job sites were portability is important</a:t>
            </a:r>
          </a:p>
          <a:p>
            <a:r>
              <a:rPr lang="en-CA" dirty="0" smtClean="0"/>
              <a:t>By machinists, fabricators, contractors and more</a:t>
            </a:r>
          </a:p>
          <a:p>
            <a:r>
              <a:rPr lang="en-CA" dirty="0" smtClean="0"/>
              <a:t>In hard-to-reach or confined spaces</a:t>
            </a:r>
            <a:endParaRPr lang="en-CA" dirty="0"/>
          </a:p>
          <a:p>
            <a:r>
              <a:rPr lang="en-CA" dirty="0" smtClean="0"/>
              <a:t>To cut holes in pipes/tubes in the oil &amp; gas industry where twist drills often fail</a:t>
            </a:r>
            <a:endParaRPr lang="en-CA" dirty="0"/>
          </a:p>
          <a:p>
            <a:r>
              <a:rPr lang="en-CA" dirty="0" smtClean="0"/>
              <a:t>To cut holes in structural plates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8</a:t>
            </a:fld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90267"/>
            <a:ext cx="4968552" cy="19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DC35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6A86-CA6A-4E67-9F0D-9DBC19FF5F5C}" type="slidenum">
              <a:rPr lang="en-CA" smtClean="0"/>
              <a:t>9</a:t>
            </a:fld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19200"/>
            <a:ext cx="5122912" cy="46580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One of the most powerful mag base machines for its </a:t>
            </a:r>
            <a:r>
              <a:rPr lang="en-CA" dirty="0" smtClean="0"/>
              <a:t>size</a:t>
            </a:r>
            <a:endParaRPr lang="en-CA" dirty="0"/>
          </a:p>
          <a:p>
            <a:r>
              <a:rPr lang="en-CA" dirty="0" smtClean="0"/>
              <a:t>Overload protection</a:t>
            </a:r>
          </a:p>
          <a:p>
            <a:r>
              <a:rPr lang="en-CA" dirty="0" smtClean="0"/>
              <a:t>Extremely </a:t>
            </a:r>
            <a:r>
              <a:rPr lang="en-CA" dirty="0"/>
              <a:t>compact and lightweight, which makes it easy to </a:t>
            </a:r>
            <a:r>
              <a:rPr lang="en-CA" dirty="0" smtClean="0"/>
              <a:t>maneuver </a:t>
            </a:r>
            <a:r>
              <a:rPr lang="en-CA" dirty="0"/>
              <a:t>and ideal for the work site</a:t>
            </a:r>
          </a:p>
          <a:p>
            <a:r>
              <a:rPr lang="en-CA" dirty="0"/>
              <a:t>Mag drill arbor is easily replaced with 1/2” chuck for twist drills</a:t>
            </a:r>
          </a:p>
          <a:p>
            <a:r>
              <a:rPr lang="en-CA" dirty="0"/>
              <a:t>Adjustable reach for twist drills and for drilling deeper holes</a:t>
            </a:r>
          </a:p>
          <a:p>
            <a:endParaRPr lang="en-CA" dirty="0" smtClean="0"/>
          </a:p>
          <a:p>
            <a:pPr marL="0" indent="0">
              <a:buFont typeface="Wingdings 3"/>
              <a:buNone/>
            </a:pP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39" y="188640"/>
            <a:ext cx="3776161" cy="472514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b="8044"/>
          <a:stretch/>
        </p:blipFill>
        <p:spPr>
          <a:xfrm>
            <a:off x="6456687" y="4982914"/>
            <a:ext cx="1872208" cy="1677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458228" y="5877271"/>
            <a:ext cx="620200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baseline="30000" dirty="0">
                <a:solidFill>
                  <a:srgbClr val="990033"/>
                </a:solidFill>
                <a:latin typeface="Calibri" panose="020F0502020204030204" pitchFamily="34" charset="0"/>
              </a:rPr>
              <a:t>LED light in the base of the machine lights the pilot point. Beneficial when drilling in low light areas! </a:t>
            </a:r>
          </a:p>
        </p:txBody>
      </p:sp>
    </p:spTree>
    <p:extLst>
      <p:ext uri="{BB962C8B-B14F-4D97-AF65-F5344CB8AC3E}">
        <p14:creationId xmlns:p14="http://schemas.microsoft.com/office/powerpoint/2010/main" val="1675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4339</TotalTime>
  <Words>1116</Words>
  <Application>Microsoft Office PowerPoint</Application>
  <PresentationFormat>On-screen Show (4:3)</PresentationFormat>
  <Paragraphs>245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PowerPoint Presentation</vt:lpstr>
      <vt:lpstr>What is an Annular Cutter</vt:lpstr>
      <vt:lpstr>User Advantages vs. Twist Drills</vt:lpstr>
      <vt:lpstr>Drillco Annular Cutters Program</vt:lpstr>
      <vt:lpstr>Recognized Brand Competitive Test</vt:lpstr>
      <vt:lpstr>Carbide Tipped Annular Cutters</vt:lpstr>
      <vt:lpstr>What is a Magnetic Drilling Machine?</vt:lpstr>
      <vt:lpstr>Where are they used?</vt:lpstr>
      <vt:lpstr>DC35</vt:lpstr>
      <vt:lpstr>DC50</vt:lpstr>
      <vt:lpstr>DC100</vt:lpstr>
      <vt:lpstr>Re-sharpening Program</vt:lpstr>
      <vt:lpstr>Product Videos</vt:lpstr>
      <vt:lpstr>Tips for Successful Cutting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Drillco Cutting Tools, Inc</dc:title>
  <dc:creator>Alex Traianopoulos</dc:creator>
  <cp:lastModifiedBy>Alex Traianopoulos</cp:lastModifiedBy>
  <cp:revision>209</cp:revision>
  <dcterms:created xsi:type="dcterms:W3CDTF">2012-08-27T18:10:49Z</dcterms:created>
  <dcterms:modified xsi:type="dcterms:W3CDTF">2017-01-13T18:31:03Z</dcterms:modified>
</cp:coreProperties>
</file>