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6" r:id="rId3"/>
    <p:sldId id="271" r:id="rId4"/>
    <p:sldId id="260" r:id="rId5"/>
    <p:sldId id="262" r:id="rId6"/>
    <p:sldId id="264" r:id="rId7"/>
    <p:sldId id="261" r:id="rId8"/>
    <p:sldId id="263" r:id="rId9"/>
    <p:sldId id="266" r:id="rId10"/>
    <p:sldId id="267" r:id="rId11"/>
    <p:sldId id="268" r:id="rId12"/>
    <p:sldId id="269" r:id="rId13"/>
    <p:sldId id="275" r:id="rId14"/>
    <p:sldId id="270" r:id="rId15"/>
    <p:sldId id="272" r:id="rId16"/>
    <p:sldId id="274" r:id="rId17"/>
    <p:sldId id="277" r:id="rId18"/>
    <p:sldId id="273" r:id="rId19"/>
    <p:sldId id="27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89257" autoAdjust="0"/>
  </p:normalViewPr>
  <p:slideViewPr>
    <p:cSldViewPr>
      <p:cViewPr>
        <p:scale>
          <a:sx n="99" d="100"/>
          <a:sy n="99" d="100"/>
        </p:scale>
        <p:origin x="-2010"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494D74-5074-4199-98A0-664602A36992}" type="datetimeFigureOut">
              <a:rPr lang="en-CA" smtClean="0"/>
              <a:t>03/07/2013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A0BC43-6978-4FBE-B66E-A633AAE7102A}" type="slidenum">
              <a:rPr lang="en-CA" smtClean="0"/>
              <a:t>‹#›</a:t>
            </a:fld>
            <a:endParaRPr lang="en-CA"/>
          </a:p>
        </p:txBody>
      </p:sp>
    </p:spTree>
    <p:extLst>
      <p:ext uri="{BB962C8B-B14F-4D97-AF65-F5344CB8AC3E}">
        <p14:creationId xmlns:p14="http://schemas.microsoft.com/office/powerpoint/2010/main" val="698515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drills have features that contribute to </a:t>
            </a:r>
            <a:r>
              <a:rPr lang="en-US" dirty="0" smtClean="0"/>
              <a:t>their overall </a:t>
            </a:r>
            <a:r>
              <a:rPr lang="en-US" dirty="0" smtClean="0"/>
              <a:t>construction. These features are known as </a:t>
            </a:r>
            <a:r>
              <a:rPr lang="en-US" b="1" dirty="0" smtClean="0">
                <a:solidFill>
                  <a:srgbClr val="F90909"/>
                </a:solidFill>
              </a:rPr>
              <a:t>Nomenclature</a:t>
            </a:r>
            <a:r>
              <a:rPr lang="en-US" dirty="0" smtClean="0"/>
              <a:t>. A drill must contain certain features in order to perform effectively in various applications and materials.</a:t>
            </a:r>
          </a:p>
          <a:p>
            <a:r>
              <a:rPr lang="en-US" dirty="0" smtClean="0"/>
              <a:t>Standard twist drills are manufactured in a wide variety of types, and in many different sizes. To produce a hole of any given diameter, twist drills are commercially available with variations in diameter, overall length, flute length, point geometry, web styles and thickness as well as various shank configurations. These can also be known as Envelope Dimensions.</a:t>
            </a:r>
          </a:p>
          <a:p>
            <a:r>
              <a:rPr lang="en-US" dirty="0" smtClean="0"/>
              <a:t>Drills are manufactured in many different diameter sizes;</a:t>
            </a:r>
          </a:p>
          <a:p>
            <a:r>
              <a:rPr lang="en-US" dirty="0" smtClean="0"/>
              <a:t>Fractional</a:t>
            </a:r>
          </a:p>
          <a:p>
            <a:r>
              <a:rPr lang="en-US" dirty="0" smtClean="0"/>
              <a:t>Number (Wire gage)</a:t>
            </a:r>
          </a:p>
          <a:p>
            <a:r>
              <a:rPr lang="en-US" dirty="0" smtClean="0"/>
              <a:t>Letter </a:t>
            </a:r>
          </a:p>
          <a:p>
            <a:r>
              <a:rPr lang="en-US" dirty="0" smtClean="0"/>
              <a:t>Metric</a:t>
            </a:r>
          </a:p>
          <a:p>
            <a:r>
              <a:rPr lang="en-US" dirty="0" smtClean="0"/>
              <a:t>Usually ranging from .0059 to 3-1/2” diameters</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3</a:t>
            </a:fld>
            <a:endParaRPr lang="en-CA" dirty="0"/>
          </a:p>
        </p:txBody>
      </p:sp>
    </p:spTree>
    <p:extLst>
      <p:ext uri="{BB962C8B-B14F-4D97-AF65-F5344CB8AC3E}">
        <p14:creationId xmlns:p14="http://schemas.microsoft.com/office/powerpoint/2010/main" val="4285565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HSS</a:t>
            </a:r>
            <a:r>
              <a:rPr lang="en-US" baseline="0" dirty="0" smtClean="0"/>
              <a:t> (High Speed Steel) is the most commonly used tool material for general purpose drilling. The composition of HSS allows for an ideal blend of “toughness” and “wear resistance” suitable for most materials, including low to medium strength steels, stainless steels, aluminum and other non-ferrous materials.</a:t>
            </a:r>
          </a:p>
          <a:p>
            <a:endParaRPr lang="en-US" baseline="0" dirty="0" smtClean="0"/>
          </a:p>
          <a:p>
            <a:r>
              <a:rPr lang="en-US" baseline="0" dirty="0" err="1" smtClean="0"/>
              <a:t>HSCo</a:t>
            </a:r>
            <a:r>
              <a:rPr lang="en-US" baseline="0" dirty="0" smtClean="0"/>
              <a:t> (Cobalt High Speed Steel) composition allows for an elevated tool “hardness”. This increased hardness provides improved “wear resistance” suitable for higher strength steels and tough to machine materials. </a:t>
            </a:r>
            <a:r>
              <a:rPr lang="en-US" b="1" baseline="0" dirty="0" smtClean="0"/>
              <a:t>Caution should be observed when using </a:t>
            </a:r>
            <a:r>
              <a:rPr lang="en-US" b="1" baseline="0" dirty="0" err="1" smtClean="0"/>
              <a:t>HSCo</a:t>
            </a:r>
            <a:r>
              <a:rPr lang="en-US" b="1" baseline="0" dirty="0" smtClean="0"/>
              <a:t> tooling as the increased hardness creates a more “brittle” tool.</a:t>
            </a:r>
          </a:p>
          <a:p>
            <a:endParaRPr lang="en-US" baseline="0" dirty="0" smtClean="0"/>
          </a:p>
          <a:p>
            <a:r>
              <a:rPr lang="en-US" baseline="0" dirty="0" smtClean="0"/>
              <a:t>SC (Solid Carbide) is best suited for very hard and very tough to machine materials. This type of tool is very brittle and should be used in stationary equipment rather than portable hand-held devices.</a:t>
            </a:r>
            <a:endParaRPr lang="en-US" dirty="0" smtClean="0"/>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12</a:t>
            </a:fld>
            <a:endParaRPr lang="en-CA"/>
          </a:p>
        </p:txBody>
      </p:sp>
    </p:spTree>
    <p:extLst>
      <p:ext uri="{BB962C8B-B14F-4D97-AF65-F5344CB8AC3E}">
        <p14:creationId xmlns:p14="http://schemas.microsoft.com/office/powerpoint/2010/main" val="276755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14</a:t>
            </a:fld>
            <a:endParaRPr lang="en-CA"/>
          </a:p>
        </p:txBody>
      </p:sp>
    </p:spTree>
    <p:extLst>
      <p:ext uri="{BB962C8B-B14F-4D97-AF65-F5344CB8AC3E}">
        <p14:creationId xmlns:p14="http://schemas.microsoft.com/office/powerpoint/2010/main" val="396358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15</a:t>
            </a:fld>
            <a:endParaRPr lang="en-CA"/>
          </a:p>
        </p:txBody>
      </p:sp>
    </p:spTree>
    <p:extLst>
      <p:ext uri="{BB962C8B-B14F-4D97-AF65-F5344CB8AC3E}">
        <p14:creationId xmlns:p14="http://schemas.microsoft.com/office/powerpoint/2010/main" val="276755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looking at the business end of the drill we see the </a:t>
            </a:r>
            <a:r>
              <a:rPr lang="en-US" b="1" dirty="0" smtClean="0">
                <a:solidFill>
                  <a:srgbClr val="F90909"/>
                </a:solidFill>
              </a:rPr>
              <a:t>Cutting Edges</a:t>
            </a:r>
            <a:r>
              <a:rPr lang="en-US" dirty="0" smtClean="0"/>
              <a:t> or the preferred term is </a:t>
            </a:r>
            <a:r>
              <a:rPr lang="en-US" b="1" dirty="0" smtClean="0">
                <a:solidFill>
                  <a:srgbClr val="F90909"/>
                </a:solidFill>
              </a:rPr>
              <a:t>Lips</a:t>
            </a:r>
            <a:r>
              <a:rPr lang="en-US" dirty="0" smtClean="0"/>
              <a:t>.</a:t>
            </a:r>
            <a:r>
              <a:rPr lang="en-US" b="1" dirty="0" smtClean="0"/>
              <a:t> </a:t>
            </a:r>
            <a:r>
              <a:rPr lang="en-US" dirty="0" smtClean="0"/>
              <a:t>The </a:t>
            </a:r>
            <a:r>
              <a:rPr lang="en-US" b="1" dirty="0" smtClean="0">
                <a:solidFill>
                  <a:srgbClr val="F90909"/>
                </a:solidFill>
              </a:rPr>
              <a:t>Lips</a:t>
            </a:r>
            <a:r>
              <a:rPr lang="en-US" dirty="0" smtClean="0"/>
              <a:t> are the cutting edges of a two flute drill extending from the chisel edge to the periphery. They are connected by the chisel edge. </a:t>
            </a:r>
          </a:p>
          <a:p>
            <a:r>
              <a:rPr lang="en-US" dirty="0" smtClean="0"/>
              <a:t>The </a:t>
            </a:r>
            <a:r>
              <a:rPr lang="en-US" b="1" dirty="0" smtClean="0">
                <a:solidFill>
                  <a:srgbClr val="F90909"/>
                </a:solidFill>
              </a:rPr>
              <a:t>Chisel Edge</a:t>
            </a:r>
            <a:r>
              <a:rPr lang="en-US" dirty="0" smtClean="0"/>
              <a:t> is the end of the web that connects the Lips. It wedges material and directs it towards the cutting edges. It is set at an angle referred to as the Chisel Edge Angle. </a:t>
            </a:r>
          </a:p>
          <a:p>
            <a:endParaRPr lang="en-US" dirty="0" smtClean="0"/>
          </a:p>
          <a:p>
            <a:r>
              <a:rPr lang="en-US" dirty="0" smtClean="0"/>
              <a:t>The </a:t>
            </a:r>
            <a:r>
              <a:rPr lang="en-US" b="1" dirty="0" smtClean="0">
                <a:solidFill>
                  <a:srgbClr val="F90909"/>
                </a:solidFill>
              </a:rPr>
              <a:t>Chisel Edge</a:t>
            </a:r>
            <a:r>
              <a:rPr lang="en-US" dirty="0" smtClean="0">
                <a:solidFill>
                  <a:srgbClr val="F90909"/>
                </a:solidFill>
              </a:rPr>
              <a:t> </a:t>
            </a:r>
            <a:r>
              <a:rPr lang="en-US" b="1" dirty="0" smtClean="0">
                <a:solidFill>
                  <a:srgbClr val="F90909"/>
                </a:solidFill>
              </a:rPr>
              <a:t>Angle</a:t>
            </a:r>
            <a:r>
              <a:rPr lang="en-US" dirty="0" smtClean="0"/>
              <a:t> is the angle included between the chisel edge and the cutting lip, as viewed from the end of the drill.</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4</a:t>
            </a:fld>
            <a:endParaRPr lang="en-CA" dirty="0"/>
          </a:p>
        </p:txBody>
      </p:sp>
    </p:spTree>
    <p:extLst>
      <p:ext uri="{BB962C8B-B14F-4D97-AF65-F5344CB8AC3E}">
        <p14:creationId xmlns:p14="http://schemas.microsoft.com/office/powerpoint/2010/main" val="338132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contained in the body of the drill are the flutes. The </a:t>
            </a:r>
            <a:r>
              <a:rPr lang="en-US" b="1" dirty="0" smtClean="0">
                <a:solidFill>
                  <a:srgbClr val="F90909"/>
                </a:solidFill>
              </a:rPr>
              <a:t>Flutes</a:t>
            </a:r>
            <a:r>
              <a:rPr lang="en-US" dirty="0" smtClean="0"/>
              <a:t> are helical or straight grooves cut or formed in the body of the drill to provide cutting lips, to permit removal of chips and to allow cutting fluid to reach the cutting lips. There can be any number of flutes depending on the type of tool being utilized.</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5</a:t>
            </a:fld>
            <a:endParaRPr lang="en-CA" dirty="0"/>
          </a:p>
        </p:txBody>
      </p:sp>
    </p:spTree>
    <p:extLst>
      <p:ext uri="{BB962C8B-B14F-4D97-AF65-F5344CB8AC3E}">
        <p14:creationId xmlns:p14="http://schemas.microsoft.com/office/powerpoint/2010/main" val="1205348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90909"/>
                </a:solidFill>
              </a:rPr>
              <a:t>Slow Spiral</a:t>
            </a:r>
            <a:r>
              <a:rPr lang="en-US" dirty="0" smtClean="0"/>
              <a:t> drills generally in the range of 18° to 22° are designed primarily for drilling shallow holes in Brass, Aluminum, Magnesium, Hard Rubber, Wood and Plastic. The flute construction of this type of drill will readily remove the large volume of chips formed by high rates of penetration.</a:t>
            </a:r>
          </a:p>
          <a:p>
            <a:r>
              <a:rPr lang="en-US" b="1" dirty="0" smtClean="0">
                <a:solidFill>
                  <a:srgbClr val="F90909"/>
                </a:solidFill>
              </a:rPr>
              <a:t>Medium Spiral</a:t>
            </a:r>
            <a:r>
              <a:rPr lang="en-US" dirty="0" smtClean="0"/>
              <a:t> drills generally in the range of 28° to 32° are designed to perform satisfactorily in a wide variety of Irons and Steels under as many different conditions as possible. This drill may be considered a high production tool for all jobs except those where some element of material or set-up presents a particularly difficult problem.</a:t>
            </a:r>
          </a:p>
          <a:p>
            <a:r>
              <a:rPr lang="en-US" b="1" dirty="0" smtClean="0">
                <a:solidFill>
                  <a:srgbClr val="F90909"/>
                </a:solidFill>
              </a:rPr>
              <a:t>Fast Spiral</a:t>
            </a:r>
            <a:r>
              <a:rPr lang="en-US" dirty="0" smtClean="0"/>
              <a:t> drills generally in the range of 36° to 40° have been developed especially for drilling deep holes in materials of low tensile strength, such as Aluminum, Magnesium, Copper, Wood and some types of plastics. Occasionally it can be used for soft or leaded steels, free machining brasses and bronzes as well as some free machining stainless steels.</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6</a:t>
            </a:fld>
            <a:endParaRPr lang="en-CA" dirty="0"/>
          </a:p>
        </p:txBody>
      </p:sp>
    </p:spTree>
    <p:extLst>
      <p:ext uri="{BB962C8B-B14F-4D97-AF65-F5344CB8AC3E}">
        <p14:creationId xmlns:p14="http://schemas.microsoft.com/office/powerpoint/2010/main" val="194092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standard shank variations, all designed to adapt</a:t>
            </a:r>
            <a:r>
              <a:rPr lang="en-US" baseline="0" dirty="0" smtClean="0"/>
              <a:t> to the what is driving the tool</a:t>
            </a:r>
            <a:endParaRPr lang="en-US" dirty="0" smtClean="0"/>
          </a:p>
          <a:p>
            <a:r>
              <a:rPr lang="en-US" dirty="0" smtClean="0"/>
              <a:t>Straight Shanks</a:t>
            </a:r>
          </a:p>
          <a:p>
            <a:r>
              <a:rPr lang="en-US" dirty="0" smtClean="0"/>
              <a:t>Straight Shanks w/Flats</a:t>
            </a:r>
          </a:p>
          <a:p>
            <a:r>
              <a:rPr lang="en-US" dirty="0" smtClean="0"/>
              <a:t>Reduced Shanks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Reduced Shanks w/Flats</a:t>
            </a:r>
          </a:p>
          <a:p>
            <a:endParaRPr lang="en-US" dirty="0" smtClean="0"/>
          </a:p>
          <a:p>
            <a:r>
              <a:rPr lang="en-US" dirty="0" smtClean="0"/>
              <a:t>Taper Shanks contain variations such as;</a:t>
            </a:r>
          </a:p>
          <a:p>
            <a:r>
              <a:rPr lang="en-US" dirty="0" smtClean="0"/>
              <a:t>1.)  Tapers Larger than Standard</a:t>
            </a:r>
          </a:p>
          <a:p>
            <a:r>
              <a:rPr lang="en-US" dirty="0" smtClean="0"/>
              <a:t>2.)  Tapers Smaller than standard</a:t>
            </a:r>
          </a:p>
          <a:p>
            <a:r>
              <a:rPr lang="en-US" dirty="0" smtClean="0"/>
              <a:t>3.)  Coolant Feeding (with side or end entry)</a:t>
            </a:r>
          </a:p>
          <a:p>
            <a:endParaRPr lang="en-US" dirty="0" smtClean="0"/>
          </a:p>
          <a:p>
            <a:r>
              <a:rPr lang="en-US" dirty="0" smtClean="0"/>
              <a:t>It should be noted that taper shank drills contain tangs for the purpose of removal of the drill from a spindle and should not be used for the purpose of driving the drill.</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7</a:t>
            </a:fld>
            <a:endParaRPr lang="en-CA" dirty="0"/>
          </a:p>
        </p:txBody>
      </p:sp>
    </p:spTree>
    <p:extLst>
      <p:ext uri="{BB962C8B-B14F-4D97-AF65-F5344CB8AC3E}">
        <p14:creationId xmlns:p14="http://schemas.microsoft.com/office/powerpoint/2010/main" val="1773369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longer the drill, the more resulting deflection is created. (Ruler overhanging edge of table is a good visual for length/deflection)</a:t>
            </a:r>
            <a:endParaRPr lang="en-US" dirty="0" smtClean="0"/>
          </a:p>
          <a:p>
            <a:r>
              <a:rPr lang="en-CA" dirty="0" smtClean="0"/>
              <a:t>The shallower the hole, the shorter drill length is required.</a:t>
            </a:r>
          </a:p>
          <a:p>
            <a:endParaRPr lang="en-CA" dirty="0" smtClean="0"/>
          </a:p>
          <a:p>
            <a:r>
              <a:rPr lang="en-CA" dirty="0" smtClean="0"/>
              <a:t>Most common general</a:t>
            </a:r>
            <a:r>
              <a:rPr lang="en-CA" baseline="0" dirty="0" smtClean="0"/>
              <a:t> purpose drill used is a “jobber length”</a:t>
            </a:r>
          </a:p>
          <a:p>
            <a:endParaRPr lang="en-CA" baseline="0" dirty="0" smtClean="0"/>
          </a:p>
          <a:p>
            <a:r>
              <a:rPr lang="en-CA" baseline="0" dirty="0" smtClean="0"/>
              <a:t>In own words describe where each length is best suited</a:t>
            </a:r>
            <a:endParaRPr lang="en-CA" dirty="0" smtClean="0"/>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8</a:t>
            </a:fld>
            <a:endParaRPr lang="en-CA"/>
          </a:p>
        </p:txBody>
      </p:sp>
    </p:spTree>
    <p:extLst>
      <p:ext uri="{BB962C8B-B14F-4D97-AF65-F5344CB8AC3E}">
        <p14:creationId xmlns:p14="http://schemas.microsoft.com/office/powerpoint/2010/main" val="404813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Smaller included point angles (118°) used in mild steels and cast irons distribute the cutting load over a longer length of lip thus reducing load. This reduced loading enables the lips to better reduce wear. Plus directs the flow of chips into the flute bottom.</a:t>
            </a:r>
          </a:p>
          <a:p>
            <a:endParaRPr lang="en-US" dirty="0" smtClean="0"/>
          </a:p>
          <a:p>
            <a:r>
              <a:rPr lang="en-US" dirty="0" smtClean="0"/>
              <a:t>Larger included point angles (135°) are helpful with hard - to - drill materials because the chips produced are thicker. Most materials can be more effectively cut in the form of thick chips. The thicker chip also tends to reduce the amount of work hardening of most materials. Torque requirements are also reduced due to shorter length of lip. </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9</a:t>
            </a:fld>
            <a:endParaRPr lang="en-CA"/>
          </a:p>
        </p:txBody>
      </p:sp>
    </p:spTree>
    <p:extLst>
      <p:ext uri="{BB962C8B-B14F-4D97-AF65-F5344CB8AC3E}">
        <p14:creationId xmlns:p14="http://schemas.microsoft.com/office/powerpoint/2010/main" val="2545598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conventional point is the most commonly used drill point. Properly produced, it will give satisfactory drilling results in a wide variety of materials. In use it may require some form of web thinning when used on drills whose web thickness has increased because of repeated </a:t>
            </a:r>
            <a:r>
              <a:rPr lang="en-US" dirty="0" err="1" smtClean="0"/>
              <a:t>resharpening</a:t>
            </a:r>
            <a:r>
              <a:rPr lang="en-US" dirty="0" smtClean="0"/>
              <a:t>, or on drills of heavier web construction.</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10</a:t>
            </a:fld>
            <a:endParaRPr lang="en-CA"/>
          </a:p>
        </p:txBody>
      </p:sp>
    </p:spTree>
    <p:extLst>
      <p:ext uri="{BB962C8B-B14F-4D97-AF65-F5344CB8AC3E}">
        <p14:creationId xmlns:p14="http://schemas.microsoft.com/office/powerpoint/2010/main" val="2117205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type of point (split) was originally developed for use on drills designed for drilling deep oil holes in automotive crankshafts. Today it is used on many designs of drills used in a wide variety of hard and soft materials. It can be applied to a variety of drill point angles, the most common being 135°. The main advantage to this type of point is the web thinning which greatly reduces thrust and adds a positive rake cutting edge that extends to the center of the drill. </a:t>
            </a:r>
            <a:r>
              <a:rPr lang="en-US" b="1" dirty="0" smtClean="0"/>
              <a:t>In many materials this point will act as a chip breaker to produce small chips which can be ejected through the flutes. The split point minimizes skidding or walking of the drill point when starting a hole</a:t>
            </a:r>
            <a:r>
              <a:rPr lang="en-US" dirty="0" smtClean="0"/>
              <a:t>. This is a distinct advantage when portable drilling or in a drill press where bushings cannot be used.</a:t>
            </a:r>
          </a:p>
          <a:p>
            <a:endParaRPr lang="en-CA" dirty="0"/>
          </a:p>
        </p:txBody>
      </p:sp>
      <p:sp>
        <p:nvSpPr>
          <p:cNvPr id="4" name="Slide Number Placeholder 3"/>
          <p:cNvSpPr>
            <a:spLocks noGrp="1"/>
          </p:cNvSpPr>
          <p:nvPr>
            <p:ph type="sldNum" sz="quarter" idx="10"/>
          </p:nvPr>
        </p:nvSpPr>
        <p:spPr/>
        <p:txBody>
          <a:bodyPr/>
          <a:lstStyle/>
          <a:p>
            <a:fld id="{40A0BC43-6978-4FBE-B66E-A633AAE7102A}" type="slidenum">
              <a:rPr lang="en-CA" smtClean="0"/>
              <a:t>11</a:t>
            </a:fld>
            <a:endParaRPr lang="en-CA"/>
          </a:p>
        </p:txBody>
      </p:sp>
    </p:spTree>
    <p:extLst>
      <p:ext uri="{BB962C8B-B14F-4D97-AF65-F5344CB8AC3E}">
        <p14:creationId xmlns:p14="http://schemas.microsoft.com/office/powerpoint/2010/main" val="205086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July 3, 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4F86A86-CA6A-4E67-9F0D-9DBC19FF5F5C}" type="slidenum">
              <a:rPr lang="en-CA" smtClean="0"/>
              <a:t>‹#›</a:t>
            </a:fld>
            <a:endParaRPr lang="en-CA"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July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July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1143000"/>
          </a:xfrm>
        </p:spPr>
        <p:txBody>
          <a:bodyPr/>
          <a:lstStyle>
            <a:lvl1pPr>
              <a:defRPr u="sng"/>
            </a:lvl1pPr>
          </a:lstStyle>
          <a:p>
            <a:r>
              <a:rPr lang="en-US" dirty="0" smtClean="0"/>
              <a:t>Click to edit Master title style</a:t>
            </a:r>
            <a:endParaRPr lang="en-US" dirty="0"/>
          </a:p>
        </p:txBody>
      </p:sp>
      <p:sp>
        <p:nvSpPr>
          <p:cNvPr id="3" name="Content Placeholder 2"/>
          <p:cNvSpPr>
            <a:spLocks noGrp="1"/>
          </p:cNvSpPr>
          <p:nvPr>
            <p:ph idx="1"/>
          </p:nvPr>
        </p:nvSpPr>
        <p:spPr>
          <a:xfrm>
            <a:off x="1043492" y="2060692"/>
            <a:ext cx="6777317" cy="350897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July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July 3, 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F86A86-CA6A-4E67-9F0D-9DBC19FF5F5C}" type="slidenum">
              <a:rPr lang="en-CA" smtClean="0"/>
              <a:t>‹#›</a:t>
            </a:fld>
            <a:endParaRPr lang="en-C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July 3, 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F86A86-CA6A-4E67-9F0D-9DBC19FF5F5C}" type="slidenum">
              <a:rPr lang="en-CA" smtClean="0"/>
              <a:t>‹#›</a:t>
            </a:fld>
            <a:endParaRPr lang="en-CA"/>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July 3, 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July 3,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July 3, 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July 3, 2013</a:t>
            </a:fld>
            <a:endParaRPr lang="en-US"/>
          </a:p>
        </p:txBody>
      </p:sp>
      <p:sp>
        <p:nvSpPr>
          <p:cNvPr id="7" name="Slide Number Placeholder 6"/>
          <p:cNvSpPr>
            <a:spLocks noGrp="1"/>
          </p:cNvSpPr>
          <p:nvPr>
            <p:ph type="sldNum" sz="quarter" idx="12"/>
          </p:nvPr>
        </p:nvSpPr>
        <p:spPr/>
        <p:txBody>
          <a:bodyPr/>
          <a:lstStyle/>
          <a:p>
            <a:fld id="{54F86A86-CA6A-4E67-9F0D-9DBC19FF5F5C}" type="slidenum">
              <a:rPr lang="en-CA" smtClean="0"/>
              <a:t>‹#›</a:t>
            </a:fld>
            <a:endParaRPr lang="en-CA"/>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July 3, 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54F86A86-CA6A-4E67-9F0D-9DBC19FF5F5C}"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July 3, 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4F86A86-CA6A-4E67-9F0D-9DBC19FF5F5C}"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tiff"/><Relationship Id="rId7" Type="http://schemas.openxmlformats.org/officeDocument/2006/relationships/image" Target="../media/image31.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8.xml.rels><?xml version="1.0" encoding="UTF-8" standalone="yes"?>
<Relationships xmlns="http://schemas.openxmlformats.org/package/2006/relationships"><Relationship Id="rId8" Type="http://schemas.openxmlformats.org/officeDocument/2006/relationships/image" Target="../media/image19.tiff"/><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tiff"/><Relationship Id="rId11" Type="http://schemas.openxmlformats.org/officeDocument/2006/relationships/image" Target="../media/image22.tiff"/><Relationship Id="rId5" Type="http://schemas.openxmlformats.org/officeDocument/2006/relationships/image" Target="../media/image16.tiff"/><Relationship Id="rId10" Type="http://schemas.openxmlformats.org/officeDocument/2006/relationships/image" Target="../media/image21.tiff"/><Relationship Id="rId4" Type="http://schemas.openxmlformats.org/officeDocument/2006/relationships/image" Target="../media/image15.tiff"/><Relationship Id="rId9" Type="http://schemas.openxmlformats.org/officeDocument/2006/relationships/image" Target="../media/image20.tif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76718" y="4387577"/>
            <a:ext cx="2790963" cy="1260629"/>
          </a:xfrm>
        </p:spPr>
        <p:txBody>
          <a:bodyPr/>
          <a:lstStyle/>
          <a:p>
            <a:pPr algn="ctr"/>
            <a:r>
              <a:rPr lang="en-CA" dirty="0" smtClean="0"/>
              <a:t>Module 1</a:t>
            </a:r>
          </a:p>
          <a:p>
            <a:pPr algn="ctr"/>
            <a:r>
              <a:rPr lang="en-CA" dirty="0" smtClean="0"/>
              <a:t>DRILLING</a:t>
            </a:r>
            <a:endParaRPr lang="en-CA" dirty="0"/>
          </a:p>
        </p:txBody>
      </p:sp>
      <p:sp>
        <p:nvSpPr>
          <p:cNvPr id="5" name="Slide Number Placeholder 4"/>
          <p:cNvSpPr>
            <a:spLocks noGrp="1"/>
          </p:cNvSpPr>
          <p:nvPr>
            <p:ph type="sldNum" sz="quarter" idx="12"/>
          </p:nvPr>
        </p:nvSpPr>
        <p:spPr/>
        <p:txBody>
          <a:bodyPr/>
          <a:lstStyle/>
          <a:p>
            <a:fld id="{54F86A86-CA6A-4E67-9F0D-9DBC19FF5F5C}" type="slidenum">
              <a:rPr lang="en-CA" smtClean="0"/>
              <a:t>1</a:t>
            </a:fld>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209609"/>
            <a:ext cx="3456384" cy="83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73" t="4838" r="-1"/>
          <a:stretch/>
        </p:blipFill>
        <p:spPr bwMode="auto">
          <a:xfrm>
            <a:off x="4732436" y="144856"/>
            <a:ext cx="3295948" cy="206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4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10</a:t>
            </a:fld>
            <a:endParaRPr lang="en-CA"/>
          </a:p>
        </p:txBody>
      </p:sp>
      <p:sp>
        <p:nvSpPr>
          <p:cNvPr id="10" name="Rectangle 9"/>
          <p:cNvSpPr/>
          <p:nvPr/>
        </p:nvSpPr>
        <p:spPr>
          <a:xfrm>
            <a:off x="899592" y="2132856"/>
            <a:ext cx="7920880" cy="3416320"/>
          </a:xfrm>
          <a:prstGeom prst="rect">
            <a:avLst/>
          </a:prstGeom>
        </p:spPr>
        <p:txBody>
          <a:bodyPr wrap="square">
            <a:spAutoFit/>
          </a:bodyPr>
          <a:lstStyle/>
          <a:p>
            <a:pPr marL="285750" indent="-285750">
              <a:buFont typeface="Arial" panose="020B0604020202020204" pitchFamily="34" charset="0"/>
              <a:buChar char="•"/>
            </a:pPr>
            <a:r>
              <a:rPr lang="en-CA" dirty="0" smtClean="0"/>
              <a:t>General </a:t>
            </a:r>
            <a:r>
              <a:rPr lang="en-CA" dirty="0"/>
              <a:t>purpose</a:t>
            </a:r>
          </a:p>
          <a:p>
            <a:r>
              <a:rPr lang="en-CA" dirty="0"/>
              <a:t> 	 </a:t>
            </a:r>
          </a:p>
          <a:p>
            <a:r>
              <a:rPr lang="en-CA" dirty="0"/>
              <a:t> </a:t>
            </a:r>
            <a:r>
              <a:rPr lang="en-CA" b="1" u="sng" dirty="0"/>
              <a:t>Main Advantage</a:t>
            </a:r>
          </a:p>
          <a:p>
            <a:pPr marL="285750" indent="-285750">
              <a:buFont typeface="Arial" panose="020B0604020202020204" pitchFamily="34" charset="0"/>
              <a:buChar char="•"/>
            </a:pPr>
            <a:r>
              <a:rPr lang="en-CA" dirty="0"/>
              <a:t> </a:t>
            </a:r>
            <a:r>
              <a:rPr lang="en-CA" dirty="0" smtClean="0"/>
              <a:t>Widely </a:t>
            </a:r>
            <a:r>
              <a:rPr lang="en-CA" dirty="0"/>
              <a:t>available</a:t>
            </a:r>
          </a:p>
          <a:p>
            <a:pPr marL="285750" indent="-285750">
              <a:buFont typeface="Arial" panose="020B0604020202020204" pitchFamily="34" charset="0"/>
              <a:buChar char="•"/>
            </a:pPr>
            <a:r>
              <a:rPr lang="en-CA" dirty="0"/>
              <a:t> </a:t>
            </a:r>
            <a:r>
              <a:rPr lang="en-CA" dirty="0" smtClean="0"/>
              <a:t>Least  </a:t>
            </a:r>
            <a:r>
              <a:rPr lang="en-CA" dirty="0"/>
              <a:t>expensive</a:t>
            </a:r>
          </a:p>
          <a:p>
            <a:pPr marL="285750" indent="-285750">
              <a:buFont typeface="Arial" panose="020B0604020202020204" pitchFamily="34" charset="0"/>
              <a:buChar char="•"/>
            </a:pPr>
            <a:r>
              <a:rPr lang="en-CA" dirty="0"/>
              <a:t> </a:t>
            </a:r>
            <a:r>
              <a:rPr lang="en-CA" dirty="0" smtClean="0"/>
              <a:t>Acceptable </a:t>
            </a:r>
            <a:r>
              <a:rPr lang="en-CA" dirty="0"/>
              <a:t>drill life</a:t>
            </a:r>
          </a:p>
          <a:p>
            <a:pPr marL="285750" indent="-285750">
              <a:buFont typeface="Arial" panose="020B0604020202020204" pitchFamily="34" charset="0"/>
              <a:buChar char="•"/>
            </a:pPr>
            <a:r>
              <a:rPr lang="en-CA" dirty="0"/>
              <a:t> </a:t>
            </a:r>
            <a:r>
              <a:rPr lang="en-CA" dirty="0" smtClean="0"/>
              <a:t>Best </a:t>
            </a:r>
            <a:r>
              <a:rPr lang="en-CA" dirty="0"/>
              <a:t>suited where high precision or production is not </a:t>
            </a:r>
            <a:r>
              <a:rPr lang="en-CA" dirty="0" smtClean="0"/>
              <a:t>required</a:t>
            </a:r>
            <a:endParaRPr lang="en-CA" dirty="0"/>
          </a:p>
          <a:p>
            <a:endParaRPr lang="en-CA" dirty="0"/>
          </a:p>
          <a:p>
            <a:r>
              <a:rPr lang="en-CA" b="1" u="sng" dirty="0"/>
              <a:t>Main Disadvantage</a:t>
            </a:r>
          </a:p>
          <a:p>
            <a:pPr marL="285750" indent="-285750">
              <a:buFont typeface="Arial" panose="020B0604020202020204" pitchFamily="34" charset="0"/>
              <a:buChar char="•"/>
            </a:pPr>
            <a:r>
              <a:rPr lang="en-CA" dirty="0" smtClean="0"/>
              <a:t>Corner </a:t>
            </a:r>
            <a:r>
              <a:rPr lang="en-CA" dirty="0"/>
              <a:t>breakdown</a:t>
            </a:r>
          </a:p>
          <a:p>
            <a:pPr marL="285750" indent="-285750">
              <a:buFont typeface="Arial" panose="020B0604020202020204" pitchFamily="34" charset="0"/>
              <a:buChar char="•"/>
            </a:pPr>
            <a:r>
              <a:rPr lang="en-CA" dirty="0" smtClean="0"/>
              <a:t>Drill </a:t>
            </a:r>
            <a:r>
              <a:rPr lang="en-CA" dirty="0"/>
              <a:t>tends to “walk” (may need spot drill)</a:t>
            </a:r>
          </a:p>
          <a:p>
            <a:pPr marL="285750" indent="-285750">
              <a:buFont typeface="Arial" panose="020B0604020202020204" pitchFamily="34" charset="0"/>
              <a:buChar char="•"/>
            </a:pPr>
            <a:r>
              <a:rPr lang="en-CA" dirty="0" smtClean="0"/>
              <a:t>May </a:t>
            </a:r>
            <a:r>
              <a:rPr lang="en-CA" dirty="0"/>
              <a:t>produce burr on breakthrough</a:t>
            </a:r>
          </a:p>
        </p:txBody>
      </p:sp>
      <p:pic>
        <p:nvPicPr>
          <p:cNvPr id="11" name="Picture 5" descr="D:\Conventiona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23852"/>
            <a:ext cx="2819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p:cNvSpPr txBox="1">
            <a:spLocks noChangeArrowheads="1"/>
          </p:cNvSpPr>
          <p:nvPr/>
        </p:nvSpPr>
        <p:spPr bwMode="auto">
          <a:xfrm>
            <a:off x="1907704" y="1340768"/>
            <a:ext cx="5328592" cy="523220"/>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sz="2800" b="1" u="sng" dirty="0" smtClean="0"/>
              <a:t>118° </a:t>
            </a:r>
            <a:r>
              <a:rPr lang="en-US" sz="2800" b="1" u="sng" dirty="0" smtClean="0"/>
              <a:t>Conventional </a:t>
            </a:r>
            <a:r>
              <a:rPr lang="en-US" sz="2800" b="1" u="sng" dirty="0"/>
              <a:t>Point</a:t>
            </a:r>
            <a:endParaRPr lang="en-US" sz="2800" b="1" u="sng" dirty="0">
              <a:solidFill>
                <a:srgbClr val="33CC33"/>
              </a:solidFill>
            </a:endParaRPr>
          </a:p>
        </p:txBody>
      </p:sp>
      <p:sp>
        <p:nvSpPr>
          <p:cNvPr id="1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POINT ANGLES </a:t>
            </a:r>
            <a:endParaRPr lang="en-CA" b="1" dirty="0"/>
          </a:p>
        </p:txBody>
      </p:sp>
    </p:spTree>
    <p:extLst>
      <p:ext uri="{BB962C8B-B14F-4D97-AF65-F5344CB8AC3E}">
        <p14:creationId xmlns:p14="http://schemas.microsoft.com/office/powerpoint/2010/main" val="461925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11</a:t>
            </a:fld>
            <a:endParaRPr lang="en-CA"/>
          </a:p>
        </p:txBody>
      </p:sp>
      <p:sp>
        <p:nvSpPr>
          <p:cNvPr id="12" name="Text Box 2"/>
          <p:cNvSpPr txBox="1">
            <a:spLocks noChangeArrowheads="1"/>
          </p:cNvSpPr>
          <p:nvPr/>
        </p:nvSpPr>
        <p:spPr bwMode="auto">
          <a:xfrm>
            <a:off x="1732772" y="1018617"/>
            <a:ext cx="5832648" cy="523220"/>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sz="2800" b="1" u="sng" dirty="0" smtClean="0"/>
              <a:t>118° or 135</a:t>
            </a:r>
            <a:r>
              <a:rPr lang="en-CA" sz="2800" b="1" u="sng" dirty="0"/>
              <a:t>° </a:t>
            </a:r>
            <a:r>
              <a:rPr lang="en-CA" sz="2800" b="1" u="sng" dirty="0" smtClean="0"/>
              <a:t>Split </a:t>
            </a:r>
            <a:r>
              <a:rPr lang="en-US" sz="2800" b="1" u="sng" dirty="0" smtClean="0"/>
              <a:t>Point</a:t>
            </a:r>
            <a:endParaRPr lang="en-US" sz="2800" b="1" u="sng" dirty="0">
              <a:solidFill>
                <a:srgbClr val="33CC33"/>
              </a:solidFill>
            </a:endParaRPr>
          </a:p>
        </p:txBody>
      </p:sp>
      <p:sp>
        <p:nvSpPr>
          <p:cNvPr id="1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POINT ANGLES </a:t>
            </a:r>
            <a:endParaRPr lang="en-CA" b="1" dirty="0"/>
          </a:p>
        </p:txBody>
      </p:sp>
      <p:sp>
        <p:nvSpPr>
          <p:cNvPr id="4" name="Rectangle 3"/>
          <p:cNvSpPr/>
          <p:nvPr/>
        </p:nvSpPr>
        <p:spPr>
          <a:xfrm>
            <a:off x="899592" y="1863988"/>
            <a:ext cx="7632848" cy="3416320"/>
          </a:xfrm>
          <a:prstGeom prst="rect">
            <a:avLst/>
          </a:prstGeom>
        </p:spPr>
        <p:txBody>
          <a:bodyPr wrap="square">
            <a:spAutoFit/>
          </a:bodyPr>
          <a:lstStyle/>
          <a:p>
            <a:pPr marL="285750" indent="-285750">
              <a:buFont typeface="Arial" panose="020B0604020202020204" pitchFamily="34" charset="0"/>
              <a:buChar char="•"/>
            </a:pPr>
            <a:r>
              <a:rPr lang="en-CA" dirty="0" smtClean="0"/>
              <a:t> Modified </a:t>
            </a:r>
            <a:r>
              <a:rPr lang="en-CA" dirty="0"/>
              <a:t>conventional point</a:t>
            </a:r>
          </a:p>
          <a:p>
            <a:endParaRPr lang="en-CA" dirty="0"/>
          </a:p>
          <a:p>
            <a:r>
              <a:rPr lang="en-CA" b="1" u="sng" dirty="0"/>
              <a:t>Main Advantage </a:t>
            </a:r>
            <a:r>
              <a:rPr lang="en-CA" dirty="0"/>
              <a:t>	</a:t>
            </a:r>
          </a:p>
          <a:p>
            <a:pPr marL="285750" indent="-285750">
              <a:buFont typeface="Arial" panose="020B0604020202020204" pitchFamily="34" charset="0"/>
              <a:buChar char="•"/>
            </a:pPr>
            <a:r>
              <a:rPr lang="en-CA" dirty="0"/>
              <a:t>Widely available as standard</a:t>
            </a:r>
          </a:p>
          <a:p>
            <a:pPr marL="285750" indent="-285750">
              <a:buFont typeface="Arial" panose="020B0604020202020204" pitchFamily="34" charset="0"/>
              <a:buChar char="•"/>
            </a:pPr>
            <a:r>
              <a:rPr lang="en-CA" dirty="0" smtClean="0"/>
              <a:t>Self-centering therefore less “walking”</a:t>
            </a:r>
            <a:endParaRPr lang="en-CA" dirty="0"/>
          </a:p>
          <a:p>
            <a:pPr marL="285750" indent="-285750">
              <a:buFont typeface="Arial" panose="020B0604020202020204" pitchFamily="34" charset="0"/>
              <a:buChar char="•"/>
            </a:pPr>
            <a:r>
              <a:rPr lang="en-CA" dirty="0"/>
              <a:t>Great on curved surfaces and in “hand drilling” </a:t>
            </a:r>
            <a:r>
              <a:rPr lang="en-CA" dirty="0" smtClean="0"/>
              <a:t>applications</a:t>
            </a:r>
            <a:endParaRPr lang="en-CA" dirty="0"/>
          </a:p>
          <a:p>
            <a:pPr marL="285750" indent="-285750">
              <a:buFont typeface="Arial" panose="020B0604020202020204" pitchFamily="34" charset="0"/>
              <a:buChar char="•"/>
            </a:pPr>
            <a:r>
              <a:rPr lang="en-CA" dirty="0"/>
              <a:t>Improved penetration rates, requires less thrust, breaks up chips</a:t>
            </a:r>
          </a:p>
          <a:p>
            <a:endParaRPr lang="en-CA" dirty="0"/>
          </a:p>
          <a:p>
            <a:r>
              <a:rPr lang="en-CA" b="1" u="sng" dirty="0" smtClean="0"/>
              <a:t>Main </a:t>
            </a:r>
            <a:r>
              <a:rPr lang="en-CA" b="1" u="sng" dirty="0"/>
              <a:t>Disadvantage</a:t>
            </a:r>
          </a:p>
          <a:p>
            <a:pPr marL="285750" indent="-285750">
              <a:buFont typeface="Arial" panose="020B0604020202020204" pitchFamily="34" charset="0"/>
              <a:buChar char="•"/>
            </a:pPr>
            <a:r>
              <a:rPr lang="en-CA" dirty="0"/>
              <a:t>Most difficult point to regrind </a:t>
            </a:r>
            <a:r>
              <a:rPr lang="en-CA" i="1" u="sng" dirty="0"/>
              <a:t>correctly</a:t>
            </a:r>
            <a:r>
              <a:rPr lang="en-CA" dirty="0"/>
              <a:t>!</a:t>
            </a:r>
          </a:p>
          <a:p>
            <a:pPr marL="285750" indent="-285750">
              <a:buFont typeface="Arial" panose="020B0604020202020204" pitchFamily="34" charset="0"/>
              <a:buChar char="•"/>
            </a:pPr>
            <a:r>
              <a:rPr lang="en-CA" dirty="0"/>
              <a:t>Decreased cutting lip “strength”</a:t>
            </a:r>
          </a:p>
          <a:p>
            <a:pPr marL="285750" indent="-285750">
              <a:buFont typeface="Arial" panose="020B0604020202020204" pitchFamily="34" charset="0"/>
              <a:buChar char="•"/>
            </a:pPr>
            <a:r>
              <a:rPr lang="en-CA" dirty="0"/>
              <a:t>Not available under 1/16 diameter as a standard             </a:t>
            </a:r>
          </a:p>
        </p:txBody>
      </p:sp>
      <p:pic>
        <p:nvPicPr>
          <p:cNvPr id="9" name="Picture 5" descr="D:\Split Point.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132856"/>
            <a:ext cx="29210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658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12</a:t>
            </a:fld>
            <a:endParaRPr lang="en-CA" dirty="0"/>
          </a:p>
        </p:txBody>
      </p:sp>
      <p:sp>
        <p:nvSpPr>
          <p:cNvPr id="3"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COMMON DRILL MATERIAL (SUBSTRATES) </a:t>
            </a:r>
            <a:endParaRPr lang="en-CA" b="1" dirty="0"/>
          </a:p>
        </p:txBody>
      </p:sp>
      <p:sp>
        <p:nvSpPr>
          <p:cNvPr id="16" name="Text Box 1038"/>
          <p:cNvSpPr txBox="1">
            <a:spLocks noChangeArrowheads="1"/>
          </p:cNvSpPr>
          <p:nvPr/>
        </p:nvSpPr>
        <p:spPr bwMode="auto">
          <a:xfrm>
            <a:off x="5076056" y="1835532"/>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HSS (High Speed Steel)</a:t>
            </a:r>
            <a:endParaRPr lang="en-US" dirty="0"/>
          </a:p>
        </p:txBody>
      </p:sp>
      <p:sp>
        <p:nvSpPr>
          <p:cNvPr id="17" name="Text Box 1039"/>
          <p:cNvSpPr txBox="1">
            <a:spLocks noChangeArrowheads="1"/>
          </p:cNvSpPr>
          <p:nvPr/>
        </p:nvSpPr>
        <p:spPr bwMode="auto">
          <a:xfrm>
            <a:off x="5076056" y="4643844"/>
            <a:ext cx="3278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SC (Solid Carbide)</a:t>
            </a:r>
            <a:endParaRPr lang="en-US" dirty="0"/>
          </a:p>
        </p:txBody>
      </p:sp>
      <p:sp>
        <p:nvSpPr>
          <p:cNvPr id="19" name="Text Box 1038"/>
          <p:cNvSpPr txBox="1">
            <a:spLocks noChangeArrowheads="1"/>
          </p:cNvSpPr>
          <p:nvPr/>
        </p:nvSpPr>
        <p:spPr bwMode="auto">
          <a:xfrm>
            <a:off x="5076056" y="320368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err="1" smtClean="0"/>
              <a:t>HSCo</a:t>
            </a:r>
            <a:r>
              <a:rPr lang="en-US" dirty="0" smtClean="0"/>
              <a:t> (Cobalt High Speed Steel)</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34056" y="1710249"/>
            <a:ext cx="3615040" cy="38560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42758" y="3232243"/>
            <a:ext cx="3701250" cy="37012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43608" y="4374165"/>
            <a:ext cx="3585489" cy="4768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1600" y="4880683"/>
            <a:ext cx="3267770" cy="5441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43608" y="2150373"/>
            <a:ext cx="3510086" cy="444611"/>
          </a:xfrm>
          <a:prstGeom prst="rect">
            <a:avLst/>
          </a:prstGeom>
        </p:spPr>
      </p:pic>
    </p:spTree>
    <p:extLst>
      <p:ext uri="{BB962C8B-B14F-4D97-AF65-F5344CB8AC3E}">
        <p14:creationId xmlns:p14="http://schemas.microsoft.com/office/powerpoint/2010/main" val="2124174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13</a:t>
            </a:fld>
            <a:endParaRPr lang="en-CA"/>
          </a:p>
        </p:txBody>
      </p:sp>
      <p:sp>
        <p:nvSpPr>
          <p:cNvPr id="3" name="Text Box 1026"/>
          <p:cNvSpPr txBox="1">
            <a:spLocks noChangeArrowheads="1"/>
          </p:cNvSpPr>
          <p:nvPr/>
        </p:nvSpPr>
        <p:spPr bwMode="auto">
          <a:xfrm>
            <a:off x="7262813" y="5510213"/>
            <a:ext cx="1336675" cy="350837"/>
          </a:xfrm>
          <a:prstGeom prst="rect">
            <a:avLst/>
          </a:prstGeom>
          <a:noFill/>
          <a:ln w="12700">
            <a:noFill/>
            <a:miter lim="800000"/>
            <a:headEnd type="none" w="sm" len="sm"/>
            <a:tailEnd type="none" w="sm" len="sm"/>
          </a:ln>
          <a:effectLst/>
        </p:spPr>
        <p:txBody>
          <a:bodyPr wrap="none">
            <a:spAutoFit/>
          </a:bodyPr>
          <a:lstStyle/>
          <a:p>
            <a:pPr algn="ctr" eaLnBrk="0" hangingPunct="0"/>
            <a:r>
              <a:rPr lang="de-DE" sz="1700" b="1">
                <a:latin typeface="Arial" charset="0"/>
              </a:rPr>
              <a:t>Toughness</a:t>
            </a:r>
          </a:p>
        </p:txBody>
      </p:sp>
      <p:sp>
        <p:nvSpPr>
          <p:cNvPr id="4" name="Freeform 1027"/>
          <p:cNvSpPr>
            <a:spLocks/>
          </p:cNvSpPr>
          <p:nvPr/>
        </p:nvSpPr>
        <p:spPr bwMode="auto">
          <a:xfrm>
            <a:off x="1609725" y="1620838"/>
            <a:ext cx="6911975" cy="3802062"/>
          </a:xfrm>
          <a:custGeom>
            <a:avLst/>
            <a:gdLst/>
            <a:ahLst/>
            <a:cxnLst>
              <a:cxn ang="0">
                <a:pos x="0" y="0"/>
              </a:cxn>
              <a:cxn ang="0">
                <a:pos x="2" y="2395"/>
              </a:cxn>
              <a:cxn ang="0">
                <a:pos x="4354" y="2395"/>
              </a:cxn>
            </a:cxnLst>
            <a:rect l="0" t="0" r="r" b="b"/>
            <a:pathLst>
              <a:path w="4354" h="2395">
                <a:moveTo>
                  <a:pt x="0" y="0"/>
                </a:moveTo>
                <a:lnTo>
                  <a:pt x="2" y="2395"/>
                </a:lnTo>
                <a:lnTo>
                  <a:pt x="4354" y="2395"/>
                </a:lnTo>
              </a:path>
            </a:pathLst>
          </a:custGeom>
          <a:noFill/>
          <a:ln w="38100" cap="flat" cmpd="sng">
            <a:solidFill>
              <a:schemeClr val="tx1"/>
            </a:solidFill>
            <a:prstDash val="solid"/>
            <a:round/>
            <a:headEnd type="triangle" w="med" len="med"/>
            <a:tailEnd type="triangle" w="med" len="med"/>
          </a:ln>
          <a:effectLst/>
        </p:spPr>
        <p:txBody>
          <a:bodyPr wrap="none" anchor="ctr"/>
          <a:lstStyle/>
          <a:p>
            <a:endParaRPr lang="en-US"/>
          </a:p>
        </p:txBody>
      </p:sp>
      <p:grpSp>
        <p:nvGrpSpPr>
          <p:cNvPr id="5" name="Group 1028"/>
          <p:cNvGrpSpPr>
            <a:grpSpLocks/>
          </p:cNvGrpSpPr>
          <p:nvPr/>
        </p:nvGrpSpPr>
        <p:grpSpPr bwMode="auto">
          <a:xfrm>
            <a:off x="1879600" y="1892300"/>
            <a:ext cx="1701800" cy="825500"/>
            <a:chOff x="1184" y="1192"/>
            <a:chExt cx="1072" cy="520"/>
          </a:xfrm>
        </p:grpSpPr>
        <p:sp>
          <p:nvSpPr>
            <p:cNvPr id="6" name="Oval 1029"/>
            <p:cNvSpPr>
              <a:spLocks noChangeArrowheads="1"/>
            </p:cNvSpPr>
            <p:nvPr/>
          </p:nvSpPr>
          <p:spPr bwMode="auto">
            <a:xfrm>
              <a:off x="1184" y="1192"/>
              <a:ext cx="519" cy="520"/>
            </a:xfrm>
            <a:prstGeom prst="ellipse">
              <a:avLst/>
            </a:prstGeom>
            <a:gradFill rotWithShape="0">
              <a:gsLst>
                <a:gs pos="0">
                  <a:schemeClr val="bg1"/>
                </a:gs>
                <a:gs pos="100000">
                  <a:srgbClr val="990000"/>
                </a:gs>
              </a:gsLst>
              <a:path path="shape">
                <a:fillToRect l="50000" t="50000" r="50000" b="50000"/>
              </a:path>
            </a:gradFill>
            <a:ln w="12700">
              <a:noFill/>
              <a:round/>
              <a:headEnd type="none" w="sm" len="sm"/>
              <a:tailEnd type="none" w="sm" len="sm"/>
            </a:ln>
            <a:effectLst/>
          </p:spPr>
          <p:txBody>
            <a:bodyPr wrap="none" anchor="ctr"/>
            <a:lstStyle/>
            <a:p>
              <a:endParaRPr lang="en-US"/>
            </a:p>
          </p:txBody>
        </p:sp>
        <p:sp>
          <p:nvSpPr>
            <p:cNvPr id="7" name="Text Box 1030"/>
            <p:cNvSpPr txBox="1">
              <a:spLocks noChangeArrowheads="1"/>
            </p:cNvSpPr>
            <p:nvPr/>
          </p:nvSpPr>
          <p:spPr bwMode="auto">
            <a:xfrm>
              <a:off x="1663" y="1215"/>
              <a:ext cx="593" cy="192"/>
            </a:xfrm>
            <a:prstGeom prst="rect">
              <a:avLst/>
            </a:prstGeom>
            <a:noFill/>
            <a:ln w="12700">
              <a:noFill/>
              <a:miter lim="800000"/>
              <a:headEnd type="none" w="sm" len="sm"/>
              <a:tailEnd type="none" w="sm" len="sm"/>
            </a:ln>
            <a:effectLst/>
          </p:spPr>
          <p:txBody>
            <a:bodyPr wrap="none">
              <a:spAutoFit/>
            </a:bodyPr>
            <a:lstStyle/>
            <a:p>
              <a:pPr algn="ctr" eaLnBrk="0" hangingPunct="0"/>
              <a:r>
                <a:rPr lang="de-DE" sz="1400" b="1" i="1">
                  <a:latin typeface="Arial" charset="0"/>
                </a:rPr>
                <a:t>Diamond</a:t>
              </a:r>
            </a:p>
          </p:txBody>
        </p:sp>
      </p:grpSp>
      <p:grpSp>
        <p:nvGrpSpPr>
          <p:cNvPr id="8" name="Group 1031"/>
          <p:cNvGrpSpPr>
            <a:grpSpLocks/>
          </p:cNvGrpSpPr>
          <p:nvPr/>
        </p:nvGrpSpPr>
        <p:grpSpPr bwMode="auto">
          <a:xfrm>
            <a:off x="2336800" y="2462213"/>
            <a:ext cx="2241550" cy="547687"/>
            <a:chOff x="1472" y="1551"/>
            <a:chExt cx="1412" cy="345"/>
          </a:xfrm>
        </p:grpSpPr>
        <p:sp>
          <p:nvSpPr>
            <p:cNvPr id="9" name="Oval 1032"/>
            <p:cNvSpPr>
              <a:spLocks noChangeArrowheads="1"/>
            </p:cNvSpPr>
            <p:nvPr/>
          </p:nvSpPr>
          <p:spPr bwMode="auto">
            <a:xfrm>
              <a:off x="1472" y="1584"/>
              <a:ext cx="312" cy="312"/>
            </a:xfrm>
            <a:prstGeom prst="ellipse">
              <a:avLst/>
            </a:prstGeom>
            <a:gradFill rotWithShape="0">
              <a:gsLst>
                <a:gs pos="0">
                  <a:srgbClr val="66FF33">
                    <a:gamma/>
                    <a:tint val="0"/>
                    <a:invGamma/>
                  </a:srgbClr>
                </a:gs>
                <a:gs pos="100000">
                  <a:srgbClr val="66FF33"/>
                </a:gs>
              </a:gsLst>
              <a:path path="shape">
                <a:fillToRect l="50000" t="50000" r="50000" b="50000"/>
              </a:path>
            </a:gradFill>
            <a:ln w="12700">
              <a:noFill/>
              <a:round/>
              <a:headEnd type="none" w="sm" len="sm"/>
              <a:tailEnd type="none" w="sm" len="sm"/>
            </a:ln>
            <a:effectLst/>
          </p:spPr>
          <p:txBody>
            <a:bodyPr wrap="none" anchor="ctr"/>
            <a:lstStyle/>
            <a:p>
              <a:endParaRPr lang="en-US"/>
            </a:p>
          </p:txBody>
        </p:sp>
        <p:sp>
          <p:nvSpPr>
            <p:cNvPr id="10" name="Text Box 1033"/>
            <p:cNvSpPr txBox="1">
              <a:spLocks noChangeArrowheads="1"/>
            </p:cNvSpPr>
            <p:nvPr/>
          </p:nvSpPr>
          <p:spPr bwMode="auto">
            <a:xfrm>
              <a:off x="1739" y="1551"/>
              <a:ext cx="1145" cy="192"/>
            </a:xfrm>
            <a:prstGeom prst="rect">
              <a:avLst/>
            </a:prstGeom>
            <a:noFill/>
            <a:ln w="12700">
              <a:noFill/>
              <a:miter lim="800000"/>
              <a:headEnd type="none" w="sm" len="sm"/>
              <a:tailEnd type="none" w="sm" len="sm"/>
            </a:ln>
            <a:effectLst/>
          </p:spPr>
          <p:txBody>
            <a:bodyPr wrap="none">
              <a:spAutoFit/>
            </a:bodyPr>
            <a:lstStyle/>
            <a:p>
              <a:pPr eaLnBrk="0" hangingPunct="0"/>
              <a:r>
                <a:rPr lang="de-DE" sz="1400" b="1" i="1">
                  <a:latin typeface="Arial" charset="0"/>
                </a:rPr>
                <a:t>Cubic boron nitride</a:t>
              </a:r>
            </a:p>
          </p:txBody>
        </p:sp>
      </p:grpSp>
      <p:grpSp>
        <p:nvGrpSpPr>
          <p:cNvPr id="11" name="Group 1034"/>
          <p:cNvGrpSpPr>
            <a:grpSpLocks/>
          </p:cNvGrpSpPr>
          <p:nvPr/>
        </p:nvGrpSpPr>
        <p:grpSpPr bwMode="auto">
          <a:xfrm>
            <a:off x="2730500" y="2792413"/>
            <a:ext cx="1687513" cy="1042987"/>
            <a:chOff x="1720" y="1759"/>
            <a:chExt cx="1063" cy="657"/>
          </a:xfrm>
        </p:grpSpPr>
        <p:sp>
          <p:nvSpPr>
            <p:cNvPr id="12" name="Oval 1035"/>
            <p:cNvSpPr>
              <a:spLocks noChangeArrowheads="1"/>
            </p:cNvSpPr>
            <p:nvPr/>
          </p:nvSpPr>
          <p:spPr bwMode="auto">
            <a:xfrm>
              <a:off x="1720" y="1832"/>
              <a:ext cx="584" cy="584"/>
            </a:xfrm>
            <a:prstGeom prst="ellipse">
              <a:avLst/>
            </a:prstGeom>
            <a:gradFill rotWithShape="0">
              <a:gsLst>
                <a:gs pos="0">
                  <a:srgbClr val="FFCC00">
                    <a:gamma/>
                    <a:tint val="0"/>
                    <a:invGamma/>
                  </a:srgbClr>
                </a:gs>
                <a:gs pos="100000">
                  <a:srgbClr val="FFCC00"/>
                </a:gs>
              </a:gsLst>
              <a:path path="shape">
                <a:fillToRect l="50000" t="50000" r="50000" b="50000"/>
              </a:path>
            </a:gradFill>
            <a:ln w="12700">
              <a:noFill/>
              <a:round/>
              <a:headEnd type="none" w="sm" len="sm"/>
              <a:tailEnd type="none" w="sm" len="sm"/>
            </a:ln>
            <a:effectLst/>
          </p:spPr>
          <p:txBody>
            <a:bodyPr wrap="none" anchor="ctr"/>
            <a:lstStyle/>
            <a:p>
              <a:endParaRPr lang="en-US"/>
            </a:p>
          </p:txBody>
        </p:sp>
        <p:sp>
          <p:nvSpPr>
            <p:cNvPr id="13" name="Text Box 1036"/>
            <p:cNvSpPr txBox="1">
              <a:spLocks noChangeArrowheads="1"/>
            </p:cNvSpPr>
            <p:nvPr/>
          </p:nvSpPr>
          <p:spPr bwMode="auto">
            <a:xfrm>
              <a:off x="2163" y="1759"/>
              <a:ext cx="620" cy="192"/>
            </a:xfrm>
            <a:prstGeom prst="rect">
              <a:avLst/>
            </a:prstGeom>
            <a:noFill/>
            <a:ln w="12700">
              <a:noFill/>
              <a:miter lim="800000"/>
              <a:headEnd type="none" w="sm" len="sm"/>
              <a:tailEnd type="none" w="sm" len="sm"/>
            </a:ln>
            <a:effectLst/>
          </p:spPr>
          <p:txBody>
            <a:bodyPr wrap="none">
              <a:spAutoFit/>
            </a:bodyPr>
            <a:lstStyle/>
            <a:p>
              <a:pPr eaLnBrk="0" hangingPunct="0"/>
              <a:r>
                <a:rPr lang="de-DE" sz="1400" b="1" i="1">
                  <a:latin typeface="Arial" charset="0"/>
                </a:rPr>
                <a:t>Ceramics</a:t>
              </a:r>
            </a:p>
          </p:txBody>
        </p:sp>
      </p:grpSp>
      <p:grpSp>
        <p:nvGrpSpPr>
          <p:cNvPr id="14" name="Group 1037"/>
          <p:cNvGrpSpPr>
            <a:grpSpLocks/>
          </p:cNvGrpSpPr>
          <p:nvPr/>
        </p:nvGrpSpPr>
        <p:grpSpPr bwMode="auto">
          <a:xfrm>
            <a:off x="3860800" y="3009900"/>
            <a:ext cx="2863850" cy="1752600"/>
            <a:chOff x="2432" y="1896"/>
            <a:chExt cx="1804" cy="1104"/>
          </a:xfrm>
        </p:grpSpPr>
        <p:sp>
          <p:nvSpPr>
            <p:cNvPr id="15" name="Oval 1038"/>
            <p:cNvSpPr>
              <a:spLocks noChangeArrowheads="1"/>
            </p:cNvSpPr>
            <p:nvPr/>
          </p:nvSpPr>
          <p:spPr bwMode="auto">
            <a:xfrm>
              <a:off x="2432" y="1896"/>
              <a:ext cx="1104" cy="1104"/>
            </a:xfrm>
            <a:prstGeom prst="ellipse">
              <a:avLst/>
            </a:prstGeom>
            <a:gradFill rotWithShape="0">
              <a:gsLst>
                <a:gs pos="0">
                  <a:srgbClr val="FF3300">
                    <a:gamma/>
                    <a:tint val="10588"/>
                    <a:invGamma/>
                  </a:srgbClr>
                </a:gs>
                <a:gs pos="100000">
                  <a:srgbClr val="FF3300"/>
                </a:gs>
              </a:gsLst>
              <a:path path="shape">
                <a:fillToRect l="50000" t="50000" r="50000" b="50000"/>
              </a:path>
            </a:gradFill>
            <a:ln w="12700">
              <a:noFill/>
              <a:round/>
              <a:headEnd type="none" w="sm" len="sm"/>
              <a:tailEnd type="none" w="sm" len="sm"/>
            </a:ln>
            <a:effectLst/>
          </p:spPr>
          <p:txBody>
            <a:bodyPr wrap="none" anchor="ctr"/>
            <a:lstStyle/>
            <a:p>
              <a:endParaRPr lang="en-US"/>
            </a:p>
          </p:txBody>
        </p:sp>
        <p:sp>
          <p:nvSpPr>
            <p:cNvPr id="16" name="Text Box 1039"/>
            <p:cNvSpPr txBox="1">
              <a:spLocks noChangeArrowheads="1"/>
            </p:cNvSpPr>
            <p:nvPr/>
          </p:nvSpPr>
          <p:spPr bwMode="auto">
            <a:xfrm>
              <a:off x="3419" y="1935"/>
              <a:ext cx="817" cy="192"/>
            </a:xfrm>
            <a:prstGeom prst="rect">
              <a:avLst/>
            </a:prstGeom>
            <a:noFill/>
            <a:ln w="12700">
              <a:noFill/>
              <a:miter lim="800000"/>
              <a:headEnd type="none" w="sm" len="sm"/>
              <a:tailEnd type="none" w="sm" len="sm"/>
            </a:ln>
            <a:effectLst/>
          </p:spPr>
          <p:txBody>
            <a:bodyPr wrap="none">
              <a:spAutoFit/>
            </a:bodyPr>
            <a:lstStyle/>
            <a:p>
              <a:pPr eaLnBrk="0" hangingPunct="0"/>
              <a:r>
                <a:rPr lang="de-DE" sz="1400" b="1" i="1">
                  <a:latin typeface="Arial" charset="0"/>
                </a:rPr>
                <a:t>Solid carbide</a:t>
              </a:r>
            </a:p>
          </p:txBody>
        </p:sp>
      </p:grpSp>
      <p:grpSp>
        <p:nvGrpSpPr>
          <p:cNvPr id="17" name="Group 1040"/>
          <p:cNvGrpSpPr>
            <a:grpSpLocks/>
          </p:cNvGrpSpPr>
          <p:nvPr/>
        </p:nvGrpSpPr>
        <p:grpSpPr bwMode="auto">
          <a:xfrm>
            <a:off x="6197600" y="3429000"/>
            <a:ext cx="2360613" cy="1816099"/>
            <a:chOff x="3904" y="2160"/>
            <a:chExt cx="1487" cy="1144"/>
          </a:xfrm>
        </p:grpSpPr>
        <p:sp>
          <p:nvSpPr>
            <p:cNvPr id="18" name="Oval 1041"/>
            <p:cNvSpPr>
              <a:spLocks noChangeArrowheads="1"/>
            </p:cNvSpPr>
            <p:nvPr/>
          </p:nvSpPr>
          <p:spPr bwMode="auto">
            <a:xfrm>
              <a:off x="3904" y="2344"/>
              <a:ext cx="960" cy="960"/>
            </a:xfrm>
            <a:prstGeom prst="ellipse">
              <a:avLst/>
            </a:prstGeom>
            <a:gradFill rotWithShape="0">
              <a:gsLst>
                <a:gs pos="0">
                  <a:schemeClr val="accent2">
                    <a:gamma/>
                    <a:tint val="33725"/>
                    <a:invGamma/>
                  </a:schemeClr>
                </a:gs>
                <a:gs pos="100000">
                  <a:schemeClr val="accent2"/>
                </a:gs>
              </a:gsLst>
              <a:path path="shape">
                <a:fillToRect l="50000" t="50000" r="50000" b="50000"/>
              </a:path>
            </a:gradFill>
            <a:ln w="12700">
              <a:noFill/>
              <a:round/>
              <a:headEnd type="none" w="sm" len="sm"/>
              <a:tailEnd type="none" w="sm" len="sm"/>
            </a:ln>
            <a:effectLst/>
          </p:spPr>
          <p:txBody>
            <a:bodyPr wrap="none" anchor="ctr"/>
            <a:lstStyle/>
            <a:p>
              <a:endParaRPr lang="en-US"/>
            </a:p>
          </p:txBody>
        </p:sp>
        <p:sp>
          <p:nvSpPr>
            <p:cNvPr id="19" name="Text Box 1042"/>
            <p:cNvSpPr txBox="1">
              <a:spLocks noChangeArrowheads="1"/>
            </p:cNvSpPr>
            <p:nvPr/>
          </p:nvSpPr>
          <p:spPr bwMode="auto">
            <a:xfrm>
              <a:off x="4377" y="2160"/>
              <a:ext cx="1014" cy="192"/>
            </a:xfrm>
            <a:prstGeom prst="rect">
              <a:avLst/>
            </a:prstGeom>
            <a:noFill/>
            <a:ln w="12700">
              <a:noFill/>
              <a:miter lim="800000"/>
              <a:headEnd type="none" w="sm" len="sm"/>
              <a:tailEnd type="none" w="sm" len="sm"/>
            </a:ln>
            <a:effectLst/>
          </p:spPr>
          <p:txBody>
            <a:bodyPr wrap="none">
              <a:spAutoFit/>
            </a:bodyPr>
            <a:lstStyle/>
            <a:p>
              <a:pPr eaLnBrk="0" hangingPunct="0"/>
              <a:r>
                <a:rPr lang="de-DE" sz="1400" b="1" i="1" dirty="0">
                  <a:latin typeface="Arial" charset="0"/>
                </a:rPr>
                <a:t>High-speed-steel</a:t>
              </a:r>
            </a:p>
          </p:txBody>
        </p:sp>
      </p:grpSp>
      <p:sp>
        <p:nvSpPr>
          <p:cNvPr id="20" name="Rectangle 1043"/>
          <p:cNvSpPr>
            <a:spLocks noChangeArrowheads="1"/>
          </p:cNvSpPr>
          <p:nvPr/>
        </p:nvSpPr>
        <p:spPr bwMode="auto">
          <a:xfrm>
            <a:off x="208384" y="1787525"/>
            <a:ext cx="1411288" cy="1054100"/>
          </a:xfrm>
          <a:prstGeom prst="rect">
            <a:avLst/>
          </a:prstGeom>
          <a:noFill/>
          <a:ln w="12700">
            <a:noFill/>
            <a:miter lim="800000"/>
            <a:headEnd type="none" w="sm" len="sm"/>
            <a:tailEnd type="none" w="sm" len="sm"/>
          </a:ln>
          <a:effectLst/>
        </p:spPr>
        <p:txBody>
          <a:bodyPr/>
          <a:lstStyle/>
          <a:p>
            <a:pPr algn="r">
              <a:spcAft>
                <a:spcPct val="30000"/>
              </a:spcAft>
            </a:pPr>
            <a:r>
              <a:rPr lang="de-DE" sz="1700" dirty="0">
                <a:latin typeface="Arial" charset="0"/>
              </a:rPr>
              <a:t>Wear-</a:t>
            </a:r>
            <a:br>
              <a:rPr lang="de-DE" sz="1700" dirty="0">
                <a:latin typeface="Arial" charset="0"/>
              </a:rPr>
            </a:br>
            <a:r>
              <a:rPr lang="de-DE" sz="1700" dirty="0">
                <a:latin typeface="Arial" charset="0"/>
              </a:rPr>
              <a:t>resistance</a:t>
            </a:r>
            <a:br>
              <a:rPr lang="de-DE" sz="1700" dirty="0">
                <a:latin typeface="Arial" charset="0"/>
              </a:rPr>
            </a:br>
            <a:r>
              <a:rPr lang="de-DE" sz="1700" dirty="0">
                <a:latin typeface="Arial" charset="0"/>
              </a:rPr>
              <a:t>(Hardness)</a:t>
            </a:r>
          </a:p>
        </p:txBody>
      </p:sp>
      <p:sp>
        <p:nvSpPr>
          <p:cNvPr id="22"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MATERIAL HARDNESS &amp; TOUGHNESS</a:t>
            </a:r>
            <a:endParaRPr lang="en-CA" b="1" dirty="0"/>
          </a:p>
        </p:txBody>
      </p:sp>
    </p:spTree>
    <p:extLst>
      <p:ext uri="{BB962C8B-B14F-4D97-AF65-F5344CB8AC3E}">
        <p14:creationId xmlns:p14="http://schemas.microsoft.com/office/powerpoint/2010/main" val="352174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14</a:t>
            </a:fld>
            <a:endParaRPr lang="en-CA" dirty="0"/>
          </a:p>
        </p:txBody>
      </p:sp>
      <p:sp>
        <p:nvSpPr>
          <p:cNvPr id="3"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COMMON DRILLING METHODS </a:t>
            </a:r>
            <a:endParaRPr lang="en-CA" b="1" dirty="0"/>
          </a:p>
        </p:txBody>
      </p:sp>
      <p:sp>
        <p:nvSpPr>
          <p:cNvPr id="16" name="Text Box 1038"/>
          <p:cNvSpPr txBox="1">
            <a:spLocks noChangeArrowheads="1"/>
          </p:cNvSpPr>
          <p:nvPr/>
        </p:nvSpPr>
        <p:spPr bwMode="auto">
          <a:xfrm>
            <a:off x="5116016" y="1316511"/>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Hand-held</a:t>
            </a:r>
            <a:endParaRPr lang="en-US" dirty="0"/>
          </a:p>
        </p:txBody>
      </p:sp>
      <p:sp>
        <p:nvSpPr>
          <p:cNvPr id="17" name="Text Box 1039"/>
          <p:cNvSpPr txBox="1">
            <a:spLocks noChangeArrowheads="1"/>
          </p:cNvSpPr>
          <p:nvPr/>
        </p:nvSpPr>
        <p:spPr bwMode="auto">
          <a:xfrm>
            <a:off x="5076056" y="5003884"/>
            <a:ext cx="32785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CNC</a:t>
            </a:r>
            <a:endParaRPr lang="en-US" dirty="0"/>
          </a:p>
        </p:txBody>
      </p:sp>
      <p:sp>
        <p:nvSpPr>
          <p:cNvPr id="19" name="Text Box 1038"/>
          <p:cNvSpPr txBox="1">
            <a:spLocks noChangeArrowheads="1"/>
          </p:cNvSpPr>
          <p:nvPr/>
        </p:nvSpPr>
        <p:spPr bwMode="auto">
          <a:xfrm>
            <a:off x="5076056" y="320368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Conventional</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659" y="4643844"/>
            <a:ext cx="2346389" cy="144239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2492896"/>
            <a:ext cx="1266253" cy="174287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862877"/>
            <a:ext cx="1313827" cy="1313827"/>
          </a:xfrm>
          <a:prstGeom prst="rect">
            <a:avLst/>
          </a:prstGeom>
        </p:spPr>
      </p:pic>
    </p:spTree>
    <p:extLst>
      <p:ext uri="{BB962C8B-B14F-4D97-AF65-F5344CB8AC3E}">
        <p14:creationId xmlns:p14="http://schemas.microsoft.com/office/powerpoint/2010/main" val="198982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15</a:t>
            </a:fld>
            <a:endParaRPr lang="en-CA" dirty="0"/>
          </a:p>
        </p:txBody>
      </p:sp>
      <p:sp>
        <p:nvSpPr>
          <p:cNvPr id="3"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DRILL MOVEMENTS </a:t>
            </a:r>
            <a:endParaRPr lang="en-CA" b="1" dirty="0"/>
          </a:p>
        </p:txBody>
      </p:sp>
      <p:pic>
        <p:nvPicPr>
          <p:cNvPr id="12" name="Picture 2"/>
          <p:cNvPicPr>
            <a:picLocks noChangeAspect="1" noChangeArrowheads="1"/>
          </p:cNvPicPr>
          <p:nvPr/>
        </p:nvPicPr>
        <p:blipFill>
          <a:blip r:embed="rId3" cstate="print"/>
          <a:srcRect/>
          <a:stretch>
            <a:fillRect/>
          </a:stretch>
        </p:blipFill>
        <p:spPr bwMode="auto">
          <a:xfrm>
            <a:off x="2895600" y="673397"/>
            <a:ext cx="2836863" cy="4195763"/>
          </a:xfrm>
          <a:prstGeom prst="rect">
            <a:avLst/>
          </a:prstGeom>
          <a:noFill/>
          <a:ln w="12700">
            <a:noFill/>
            <a:miter lim="800000"/>
            <a:headEnd type="none" w="sm" len="sm"/>
            <a:tailEnd type="none" w="sm" len="sm"/>
          </a:ln>
          <a:effectLst/>
        </p:spPr>
      </p:pic>
      <p:sp>
        <p:nvSpPr>
          <p:cNvPr id="13" name="Text Box 3"/>
          <p:cNvSpPr txBox="1">
            <a:spLocks noChangeArrowheads="1"/>
          </p:cNvSpPr>
          <p:nvPr/>
        </p:nvSpPr>
        <p:spPr bwMode="auto">
          <a:xfrm>
            <a:off x="4495800" y="901997"/>
            <a:ext cx="1589088" cy="701675"/>
          </a:xfrm>
          <a:prstGeom prst="rect">
            <a:avLst/>
          </a:prstGeom>
          <a:noFill/>
          <a:ln w="12700">
            <a:noFill/>
            <a:miter lim="800000"/>
            <a:headEnd type="none" w="sm" len="sm"/>
            <a:tailEnd type="none" w="sm" len="sm"/>
          </a:ln>
          <a:effectLst/>
        </p:spPr>
        <p:txBody>
          <a:bodyPr wrap="none">
            <a:spAutoFit/>
          </a:bodyPr>
          <a:lstStyle/>
          <a:p>
            <a:pPr algn="ctr" eaLnBrk="0" hangingPunct="0"/>
            <a:r>
              <a:rPr lang="de-DE" sz="2000" b="1">
                <a:latin typeface="Tahoma" pitchFamily="34" charset="0"/>
              </a:rPr>
              <a:t>Feed =</a:t>
            </a:r>
          </a:p>
          <a:p>
            <a:pPr algn="ctr" eaLnBrk="0" hangingPunct="0"/>
            <a:r>
              <a:rPr lang="de-DE" sz="2000" b="1">
                <a:latin typeface="Tahoma" pitchFamily="34" charset="0"/>
              </a:rPr>
              <a:t>IPR or IPM</a:t>
            </a:r>
          </a:p>
        </p:txBody>
      </p:sp>
      <p:sp>
        <p:nvSpPr>
          <p:cNvPr id="14" name="Text Box 4"/>
          <p:cNvSpPr txBox="1">
            <a:spLocks noChangeArrowheads="1"/>
          </p:cNvSpPr>
          <p:nvPr/>
        </p:nvSpPr>
        <p:spPr bwMode="auto">
          <a:xfrm>
            <a:off x="4953000" y="2197397"/>
            <a:ext cx="1712913" cy="701675"/>
          </a:xfrm>
          <a:prstGeom prst="rect">
            <a:avLst/>
          </a:prstGeom>
          <a:noFill/>
          <a:ln w="12700">
            <a:noFill/>
            <a:miter lim="800000"/>
            <a:headEnd type="none" w="sm" len="sm"/>
            <a:tailEnd type="none" w="sm" len="sm"/>
          </a:ln>
          <a:effectLst/>
        </p:spPr>
        <p:txBody>
          <a:bodyPr wrap="none">
            <a:spAutoFit/>
          </a:bodyPr>
          <a:lstStyle/>
          <a:p>
            <a:pPr algn="ctr" eaLnBrk="0" hangingPunct="0"/>
            <a:r>
              <a:rPr lang="de-DE" sz="2000" b="1">
                <a:latin typeface="Tahoma" pitchFamily="34" charset="0"/>
              </a:rPr>
              <a:t>Rotation =</a:t>
            </a:r>
          </a:p>
          <a:p>
            <a:pPr algn="ctr" eaLnBrk="0" hangingPunct="0"/>
            <a:r>
              <a:rPr lang="de-DE" sz="2000" b="1">
                <a:latin typeface="Tahoma" pitchFamily="34" charset="0"/>
              </a:rPr>
              <a:t>RPM or SFM</a:t>
            </a:r>
          </a:p>
        </p:txBody>
      </p:sp>
      <p:sp>
        <p:nvSpPr>
          <p:cNvPr id="15" name="Text Box 7"/>
          <p:cNvSpPr txBox="1">
            <a:spLocks noChangeArrowheads="1"/>
          </p:cNvSpPr>
          <p:nvPr/>
        </p:nvSpPr>
        <p:spPr bwMode="auto">
          <a:xfrm>
            <a:off x="1066800" y="5085184"/>
            <a:ext cx="7086600" cy="1311275"/>
          </a:xfrm>
          <a:prstGeom prst="rect">
            <a:avLst/>
          </a:prstGeom>
          <a:noFill/>
          <a:ln w="9525">
            <a:noFill/>
            <a:miter lim="800000"/>
            <a:headEnd/>
            <a:tailEnd/>
          </a:ln>
          <a:effectLst/>
        </p:spPr>
        <p:txBody>
          <a:bodyPr>
            <a:spAutoFit/>
          </a:bodyPr>
          <a:lstStyle/>
          <a:p>
            <a:pPr>
              <a:spcBef>
                <a:spcPct val="50000"/>
              </a:spcBef>
            </a:pPr>
            <a:r>
              <a:rPr lang="en-US" sz="2000" dirty="0"/>
              <a:t>IPR = Inches Per Revolution ; IPM = Inches Per Minute</a:t>
            </a:r>
          </a:p>
          <a:p>
            <a:pPr>
              <a:spcBef>
                <a:spcPct val="50000"/>
              </a:spcBef>
            </a:pPr>
            <a:r>
              <a:rPr lang="en-US" sz="2000" dirty="0"/>
              <a:t>RPM = Revolutions Per Minute ; SFM = Surface Feet per Minute</a:t>
            </a:r>
          </a:p>
          <a:p>
            <a:pPr>
              <a:spcBef>
                <a:spcPct val="50000"/>
              </a:spcBef>
            </a:pPr>
            <a:endParaRPr lang="en-US" sz="2000" dirty="0"/>
          </a:p>
        </p:txBody>
      </p:sp>
    </p:spTree>
    <p:extLst>
      <p:ext uri="{BB962C8B-B14F-4D97-AF65-F5344CB8AC3E}">
        <p14:creationId xmlns:p14="http://schemas.microsoft.com/office/powerpoint/2010/main" val="101551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F86A86-CA6A-4E67-9F0D-9DBC19FF5F5C}" type="slidenum">
              <a:rPr lang="en-CA" smtClean="0"/>
              <a:t>16</a:t>
            </a:fld>
            <a:endParaRPr lang="en-CA" dirty="0"/>
          </a:p>
        </p:txBody>
      </p:sp>
      <p:sp>
        <p:nvSpPr>
          <p:cNvPr id="8"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CUTTING CONDITIONS</a:t>
            </a:r>
            <a:endParaRPr lang="en-CA" b="1" dirty="0"/>
          </a:p>
        </p:txBody>
      </p:sp>
      <p:sp>
        <p:nvSpPr>
          <p:cNvPr id="9" name="Rectangle 3"/>
          <p:cNvSpPr txBox="1">
            <a:spLocks noChangeArrowheads="1"/>
          </p:cNvSpPr>
          <p:nvPr/>
        </p:nvSpPr>
        <p:spPr>
          <a:xfrm>
            <a:off x="685800" y="1268760"/>
            <a:ext cx="7772400" cy="4827240"/>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2800" dirty="0" smtClean="0"/>
              <a:t>Speed (</a:t>
            </a:r>
            <a:r>
              <a:rPr lang="en-US" sz="2800" dirty="0" err="1" smtClean="0"/>
              <a:t>Vc</a:t>
            </a:r>
            <a:r>
              <a:rPr lang="en-US" sz="2800" dirty="0" smtClean="0"/>
              <a:t>), Feed (f), and Depth of Cut (DOC)</a:t>
            </a:r>
          </a:p>
          <a:p>
            <a:pPr lvl="1"/>
            <a:r>
              <a:rPr lang="en-US" sz="2400" dirty="0" smtClean="0"/>
              <a:t>Speed/RPM has the greatest influence in performance!</a:t>
            </a:r>
          </a:p>
          <a:p>
            <a:pPr lvl="1"/>
            <a:r>
              <a:rPr lang="en-US" sz="2400" dirty="0" smtClean="0"/>
              <a:t>Speed creates HEAT – HEAT KILLS CARBIDE!</a:t>
            </a:r>
          </a:p>
          <a:p>
            <a:pPr lvl="1"/>
            <a:r>
              <a:rPr lang="en-US" sz="2400" dirty="0" smtClean="0"/>
              <a:t>Too slow also creates too much heat.</a:t>
            </a:r>
          </a:p>
          <a:p>
            <a:r>
              <a:rPr lang="en-US" sz="2800" dirty="0" smtClean="0"/>
              <a:t>Feed is the second factor</a:t>
            </a:r>
          </a:p>
          <a:p>
            <a:pPr lvl="1"/>
            <a:r>
              <a:rPr lang="en-US" sz="2400" dirty="0" smtClean="0"/>
              <a:t>Feed rate influences chip control.</a:t>
            </a:r>
          </a:p>
          <a:p>
            <a:pPr lvl="2"/>
            <a:r>
              <a:rPr lang="en-US" dirty="0" smtClean="0"/>
              <a:t>Too slow, chips pack; too fast, drill walks or spindle loads up</a:t>
            </a:r>
          </a:p>
          <a:p>
            <a:r>
              <a:rPr lang="en-US" sz="2800" dirty="0" smtClean="0"/>
              <a:t>DOC has the least influence</a:t>
            </a:r>
          </a:p>
          <a:p>
            <a:pPr lvl="1"/>
            <a:r>
              <a:rPr lang="en-US" sz="2400" dirty="0" smtClean="0"/>
              <a:t>Drills are made to remove material.</a:t>
            </a:r>
            <a:endParaRPr lang="en-US" sz="2400" dirty="0"/>
          </a:p>
        </p:txBody>
      </p:sp>
    </p:spTree>
    <p:extLst>
      <p:ext uri="{BB962C8B-B14F-4D97-AF65-F5344CB8AC3E}">
        <p14:creationId xmlns:p14="http://schemas.microsoft.com/office/powerpoint/2010/main" val="422876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F86A86-CA6A-4E67-9F0D-9DBC19FF5F5C}" type="slidenum">
              <a:rPr lang="en-CA" smtClean="0"/>
              <a:t>17</a:t>
            </a:fld>
            <a:endParaRPr lang="en-CA" dirty="0"/>
          </a:p>
        </p:txBody>
      </p:sp>
      <p:sp>
        <p:nvSpPr>
          <p:cNvPr id="8"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CUTTING CONDITIONS</a:t>
            </a:r>
            <a:endParaRPr lang="en-CA" b="1" dirty="0"/>
          </a:p>
        </p:txBody>
      </p:sp>
      <p:sp>
        <p:nvSpPr>
          <p:cNvPr id="5" name="Rectangle 3"/>
          <p:cNvSpPr txBox="1">
            <a:spLocks noChangeArrowheads="1"/>
          </p:cNvSpPr>
          <p:nvPr/>
        </p:nvSpPr>
        <p:spPr>
          <a:xfrm>
            <a:off x="594618" y="1196752"/>
            <a:ext cx="7848600" cy="460851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mtClean="0"/>
              <a:t>Remember this:</a:t>
            </a:r>
          </a:p>
          <a:p>
            <a:pPr lvl="1"/>
            <a:r>
              <a:rPr lang="en-US" sz="2400" smtClean="0"/>
              <a:t>50% increase in speed = 50% decrease in tool life</a:t>
            </a:r>
          </a:p>
          <a:p>
            <a:pPr lvl="1"/>
            <a:endParaRPr lang="en-US" sz="2400" smtClean="0"/>
          </a:p>
          <a:p>
            <a:pPr lvl="1"/>
            <a:r>
              <a:rPr lang="en-US" sz="2400" smtClean="0"/>
              <a:t>50% increase in feed = 20% decrease in tool life</a:t>
            </a:r>
          </a:p>
          <a:p>
            <a:pPr lvl="1"/>
            <a:endParaRPr lang="en-US" sz="2400" smtClean="0"/>
          </a:p>
          <a:p>
            <a:pPr lvl="1"/>
            <a:r>
              <a:rPr lang="en-US" sz="2400" smtClean="0"/>
              <a:t>50% increase in DOC = very little change</a:t>
            </a:r>
          </a:p>
          <a:p>
            <a:pPr lvl="2"/>
            <a:r>
              <a:rPr lang="en-US" smtClean="0"/>
              <a:t>Less holes, but linear inches should stay same</a:t>
            </a:r>
          </a:p>
          <a:p>
            <a:pPr lvl="1"/>
            <a:endParaRPr lang="en-US" sz="2400" dirty="0"/>
          </a:p>
        </p:txBody>
      </p:sp>
    </p:spTree>
    <p:extLst>
      <p:ext uri="{BB962C8B-B14F-4D97-AF65-F5344CB8AC3E}">
        <p14:creationId xmlns:p14="http://schemas.microsoft.com/office/powerpoint/2010/main" val="1420332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F86A86-CA6A-4E67-9F0D-9DBC19FF5F5C}" type="slidenum">
              <a:rPr lang="en-CA" smtClean="0"/>
              <a:t>18</a:t>
            </a:fld>
            <a:endParaRPr lang="en-CA" dirty="0"/>
          </a:p>
        </p:txBody>
      </p:sp>
      <p:sp>
        <p:nvSpPr>
          <p:cNvPr id="6" name="Rectangle 3"/>
          <p:cNvSpPr txBox="1">
            <a:spLocks noChangeArrowheads="1"/>
          </p:cNvSpPr>
          <p:nvPr/>
        </p:nvSpPr>
        <p:spPr>
          <a:xfrm>
            <a:off x="4874840" y="1981200"/>
            <a:ext cx="3657600" cy="3733800"/>
          </a:xfrm>
          <a:prstGeom prst="rect">
            <a:avLst/>
          </a:prstGeom>
          <a:noFill/>
          <a:ln>
            <a:solidFill>
              <a:schemeClr val="tx1"/>
            </a:solidFill>
          </a:ln>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lnSpc>
                <a:spcPct val="90000"/>
              </a:lnSpc>
              <a:spcBef>
                <a:spcPct val="100000"/>
              </a:spcBef>
              <a:buFontTx/>
              <a:buNone/>
              <a:tabLst>
                <a:tab pos="685800" algn="l"/>
                <a:tab pos="1200150" algn="l"/>
                <a:tab pos="1600200" algn="l"/>
              </a:tabLst>
            </a:pPr>
            <a:r>
              <a:rPr lang="en-US" sz="2000" b="1" u="sng" dirty="0" smtClean="0">
                <a:latin typeface="Arial" charset="0"/>
              </a:rPr>
              <a:t>FORMULA</a:t>
            </a:r>
          </a:p>
          <a:p>
            <a:pPr>
              <a:lnSpc>
                <a:spcPct val="90000"/>
              </a:lnSpc>
              <a:spcBef>
                <a:spcPct val="100000"/>
              </a:spcBef>
              <a:buFontTx/>
              <a:buNone/>
              <a:tabLst>
                <a:tab pos="685800" algn="l"/>
                <a:tab pos="1200150" algn="l"/>
                <a:tab pos="1600200" algn="l"/>
              </a:tabLst>
            </a:pPr>
            <a:r>
              <a:rPr lang="en-US" sz="2000" dirty="0" smtClean="0">
                <a:latin typeface="Arial" charset="0"/>
              </a:rPr>
              <a:t>     SFM	=	D x RPM x .262</a:t>
            </a:r>
          </a:p>
          <a:p>
            <a:pPr>
              <a:lnSpc>
                <a:spcPct val="90000"/>
              </a:lnSpc>
              <a:spcBef>
                <a:spcPct val="100000"/>
              </a:spcBef>
              <a:buFontTx/>
              <a:buNone/>
              <a:tabLst>
                <a:tab pos="685800" algn="l"/>
                <a:tab pos="1200150" algn="l"/>
                <a:tab pos="1600200" algn="l"/>
              </a:tabLst>
            </a:pPr>
            <a:endParaRPr lang="en-US" sz="2000" dirty="0" smtClean="0">
              <a:latin typeface="Arial" charset="0"/>
            </a:endParaRPr>
          </a:p>
          <a:p>
            <a:pPr>
              <a:lnSpc>
                <a:spcPct val="90000"/>
              </a:lnSpc>
              <a:spcBef>
                <a:spcPct val="0"/>
              </a:spcBef>
              <a:buFontTx/>
              <a:buNone/>
              <a:tabLst>
                <a:tab pos="685800" algn="l"/>
                <a:tab pos="1200150" algn="l"/>
                <a:tab pos="1600200" algn="l"/>
              </a:tabLst>
            </a:pPr>
            <a:r>
              <a:rPr lang="en-US" sz="2000" dirty="0" smtClean="0">
                <a:latin typeface="Arial" charset="0"/>
              </a:rPr>
              <a:t>     RPM	=	</a:t>
            </a:r>
            <a:r>
              <a:rPr lang="en-US" sz="2000" u="sng" dirty="0" smtClean="0">
                <a:latin typeface="Arial" charset="0"/>
              </a:rPr>
              <a:t>SFM x 3.82</a:t>
            </a:r>
          </a:p>
          <a:p>
            <a:pPr>
              <a:lnSpc>
                <a:spcPct val="90000"/>
              </a:lnSpc>
              <a:spcBef>
                <a:spcPct val="0"/>
              </a:spcBef>
              <a:buFontTx/>
              <a:buNone/>
              <a:tabLst>
                <a:tab pos="685800" algn="l"/>
                <a:tab pos="1200150" algn="l"/>
                <a:tab pos="1600200" algn="l"/>
              </a:tabLst>
            </a:pPr>
            <a:r>
              <a:rPr lang="en-US" sz="2000" dirty="0" smtClean="0">
                <a:latin typeface="Arial" charset="0"/>
              </a:rPr>
              <a:t>		      		        D</a:t>
            </a:r>
          </a:p>
          <a:p>
            <a:pPr>
              <a:lnSpc>
                <a:spcPct val="90000"/>
              </a:lnSpc>
              <a:spcBef>
                <a:spcPct val="100000"/>
              </a:spcBef>
              <a:buFontTx/>
              <a:buNone/>
              <a:tabLst>
                <a:tab pos="685800" algn="l"/>
                <a:tab pos="1200150" algn="l"/>
                <a:tab pos="1600200" algn="l"/>
              </a:tabLst>
            </a:pPr>
            <a:r>
              <a:rPr lang="en-US" sz="2000" dirty="0" smtClean="0">
                <a:latin typeface="Arial" charset="0"/>
              </a:rPr>
              <a:t>     IPM	=	IPR x RPM</a:t>
            </a:r>
          </a:p>
          <a:p>
            <a:pPr>
              <a:lnSpc>
                <a:spcPct val="90000"/>
              </a:lnSpc>
              <a:spcBef>
                <a:spcPct val="100000"/>
              </a:spcBef>
              <a:buFontTx/>
              <a:buNone/>
              <a:tabLst>
                <a:tab pos="685800" algn="l"/>
                <a:tab pos="1200150" algn="l"/>
                <a:tab pos="1600200" algn="l"/>
              </a:tabLst>
            </a:pPr>
            <a:r>
              <a:rPr lang="en-US" sz="2000" dirty="0" smtClean="0">
                <a:latin typeface="Arial" charset="0"/>
              </a:rPr>
              <a:t>     IPR	=	</a:t>
            </a:r>
            <a:r>
              <a:rPr lang="en-US" sz="2000" u="sng" dirty="0" smtClean="0">
                <a:latin typeface="Arial" charset="0"/>
              </a:rPr>
              <a:t>IPM</a:t>
            </a:r>
            <a:r>
              <a:rPr lang="en-US" sz="2000" dirty="0" smtClean="0">
                <a:latin typeface="Arial" charset="0"/>
              </a:rPr>
              <a:t>  </a:t>
            </a:r>
            <a:endParaRPr lang="en-US" sz="2000" u="sng" dirty="0" smtClean="0">
              <a:latin typeface="Arial" charset="0"/>
            </a:endParaRPr>
          </a:p>
          <a:p>
            <a:pPr>
              <a:lnSpc>
                <a:spcPct val="90000"/>
              </a:lnSpc>
              <a:spcBef>
                <a:spcPct val="0"/>
              </a:spcBef>
              <a:buFontTx/>
              <a:buNone/>
              <a:tabLst>
                <a:tab pos="685800" algn="l"/>
                <a:tab pos="1200150" algn="l"/>
                <a:tab pos="1600200" algn="l"/>
              </a:tabLst>
            </a:pPr>
            <a:r>
              <a:rPr lang="en-US" sz="2000" dirty="0" smtClean="0">
                <a:latin typeface="Arial" charset="0"/>
              </a:rPr>
              <a:t>				RPM</a:t>
            </a:r>
          </a:p>
          <a:p>
            <a:pPr>
              <a:lnSpc>
                <a:spcPct val="90000"/>
              </a:lnSpc>
              <a:spcBef>
                <a:spcPct val="0"/>
              </a:spcBef>
              <a:buFontTx/>
              <a:buNone/>
              <a:tabLst>
                <a:tab pos="685800" algn="l"/>
                <a:tab pos="1200150" algn="l"/>
                <a:tab pos="1600200" algn="l"/>
              </a:tabLst>
            </a:pPr>
            <a:endParaRPr lang="en-US" dirty="0"/>
          </a:p>
        </p:txBody>
      </p:sp>
      <p:sp>
        <p:nvSpPr>
          <p:cNvPr id="7" name="Rectangle 4"/>
          <p:cNvSpPr txBox="1">
            <a:spLocks noChangeArrowheads="1"/>
          </p:cNvSpPr>
          <p:nvPr/>
        </p:nvSpPr>
        <p:spPr>
          <a:xfrm>
            <a:off x="609600" y="1981200"/>
            <a:ext cx="3962400" cy="3733800"/>
          </a:xfrm>
          <a:prstGeom prst="rect">
            <a:avLst/>
          </a:prstGeom>
          <a:noFill/>
          <a:ln>
            <a:solidFill>
              <a:schemeClr val="tx1"/>
            </a:solidFill>
          </a:ln>
        </p:spPr>
        <p:txBody>
          <a:bodyPr vert="horz" lIns="0" tIns="0" rIns="0" bIns="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buFontTx/>
              <a:buNone/>
              <a:tabLst>
                <a:tab pos="742950" algn="l"/>
                <a:tab pos="1085850" algn="l"/>
              </a:tabLst>
            </a:pPr>
            <a:r>
              <a:rPr lang="en-US" sz="2000" b="1" u="sng" dirty="0" smtClean="0">
                <a:latin typeface="Arial" charset="0"/>
              </a:rPr>
              <a:t>TERMS  </a:t>
            </a:r>
            <a:endParaRPr lang="en-US" sz="2000" u="sng" dirty="0" smtClean="0">
              <a:latin typeface="Arial" charset="0"/>
            </a:endParaRPr>
          </a:p>
          <a:p>
            <a:pPr>
              <a:spcBef>
                <a:spcPct val="100000"/>
              </a:spcBef>
              <a:buFontTx/>
              <a:buNone/>
              <a:tabLst>
                <a:tab pos="742950" algn="l"/>
                <a:tab pos="1085850" algn="l"/>
              </a:tabLst>
            </a:pPr>
            <a:r>
              <a:rPr lang="en-US" sz="2000" dirty="0" smtClean="0">
                <a:latin typeface="Arial" charset="0"/>
              </a:rPr>
              <a:t>  IPM	 =	Inches per Minute</a:t>
            </a:r>
          </a:p>
          <a:p>
            <a:pPr>
              <a:spcBef>
                <a:spcPct val="100000"/>
              </a:spcBef>
              <a:buFontTx/>
              <a:buNone/>
              <a:tabLst>
                <a:tab pos="742950" algn="l"/>
                <a:tab pos="1085850" algn="l"/>
              </a:tabLst>
            </a:pPr>
            <a:r>
              <a:rPr lang="en-US" sz="2000" dirty="0" smtClean="0">
                <a:latin typeface="Arial" charset="0"/>
              </a:rPr>
              <a:t>  IPR 	 =	Inches per Revolution</a:t>
            </a:r>
          </a:p>
          <a:p>
            <a:pPr>
              <a:spcBef>
                <a:spcPct val="100000"/>
              </a:spcBef>
              <a:buFontTx/>
              <a:buNone/>
              <a:tabLst>
                <a:tab pos="742950" algn="l"/>
                <a:tab pos="1085850" algn="l"/>
              </a:tabLst>
            </a:pPr>
            <a:r>
              <a:rPr lang="en-US" sz="2000" dirty="0" smtClean="0">
                <a:latin typeface="Arial" charset="0"/>
              </a:rPr>
              <a:t>  RPM =	Revolutions per Minute</a:t>
            </a:r>
          </a:p>
          <a:p>
            <a:pPr>
              <a:spcBef>
                <a:spcPct val="100000"/>
              </a:spcBef>
              <a:buFontTx/>
              <a:buNone/>
              <a:tabLst>
                <a:tab pos="742950" algn="l"/>
                <a:tab pos="1085850" algn="l"/>
              </a:tabLst>
            </a:pPr>
            <a:r>
              <a:rPr lang="en-US" sz="2000" dirty="0" smtClean="0">
                <a:latin typeface="Arial" charset="0"/>
              </a:rPr>
              <a:t>  SFM =	Surface Feed per Minute</a:t>
            </a:r>
          </a:p>
          <a:p>
            <a:pPr>
              <a:spcBef>
                <a:spcPct val="100000"/>
              </a:spcBef>
              <a:buFontTx/>
              <a:buNone/>
              <a:tabLst>
                <a:tab pos="742950" algn="l"/>
                <a:tab pos="1085850" algn="l"/>
              </a:tabLst>
            </a:pPr>
            <a:r>
              <a:rPr lang="en-US" sz="2000" dirty="0" smtClean="0">
                <a:latin typeface="Arial" charset="0"/>
              </a:rPr>
              <a:t>  D	 =	Drill Diameter</a:t>
            </a:r>
            <a:endParaRPr lang="en-US" sz="2000" dirty="0">
              <a:latin typeface="Arial" charset="0"/>
            </a:endParaRPr>
          </a:p>
        </p:txBody>
      </p:sp>
      <p:sp>
        <p:nvSpPr>
          <p:cNvPr id="8"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DRILLING FORMULAS</a:t>
            </a:r>
            <a:endParaRPr lang="en-CA" b="1" dirty="0"/>
          </a:p>
        </p:txBody>
      </p:sp>
    </p:spTree>
    <p:extLst>
      <p:ext uri="{BB962C8B-B14F-4D97-AF65-F5344CB8AC3E}">
        <p14:creationId xmlns:p14="http://schemas.microsoft.com/office/powerpoint/2010/main" val="1506640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19</a:t>
            </a:fld>
            <a:endParaRPr lang="en-CA"/>
          </a:p>
        </p:txBody>
      </p:sp>
      <p:sp>
        <p:nvSpPr>
          <p:cNvPr id="3"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TERMINOLOGY</a:t>
            </a:r>
            <a:endParaRPr lang="en-CA" b="1" dirty="0"/>
          </a:p>
        </p:txBody>
      </p:sp>
      <p:sp>
        <p:nvSpPr>
          <p:cNvPr id="4" name="Rectangle 3"/>
          <p:cNvSpPr txBox="1">
            <a:spLocks noChangeArrowheads="1"/>
          </p:cNvSpPr>
          <p:nvPr/>
        </p:nvSpPr>
        <p:spPr>
          <a:xfrm>
            <a:off x="685800" y="908720"/>
            <a:ext cx="7772400" cy="4824536"/>
          </a:xfrm>
          <a:prstGeom prst="rect">
            <a:avLst/>
          </a:prstGeom>
          <a:noFill/>
          <a:ln/>
        </p:spPr>
        <p:txBody>
          <a:bodyPr lIns="92075" tIns="46038" rIns="92075" bIns="46038"/>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en-US" b="1" dirty="0" smtClean="0"/>
              <a:t>DRILL</a:t>
            </a:r>
            <a:r>
              <a:rPr lang="en-US" dirty="0" smtClean="0"/>
              <a:t> - To machine a hole in a work piece.  Drilling differs from boring in that boring starts with an existing hole and enlarges it.</a:t>
            </a:r>
          </a:p>
          <a:p>
            <a:pPr algn="just"/>
            <a:r>
              <a:rPr lang="en-US" b="1" dirty="0" smtClean="0"/>
              <a:t>DRILL PRESS </a:t>
            </a:r>
            <a:r>
              <a:rPr lang="en-US" dirty="0" smtClean="0"/>
              <a:t>- A small, very common machine tool in which vertical movement of the spindle head is controlled by a manual rotation of the pressure feed.</a:t>
            </a:r>
          </a:p>
          <a:p>
            <a:r>
              <a:rPr lang="en-US" b="1" dirty="0"/>
              <a:t>BLIND HOLE </a:t>
            </a:r>
            <a:r>
              <a:rPr lang="en-US" dirty="0"/>
              <a:t>- A hole that does not go completely through an object.</a:t>
            </a:r>
          </a:p>
          <a:p>
            <a:r>
              <a:rPr lang="en-US" b="1" dirty="0"/>
              <a:t>BURR</a:t>
            </a:r>
            <a:r>
              <a:rPr lang="en-US" dirty="0"/>
              <a:t> - A thin edge of metal, usually very sharp, left from a machining operation at the point the tool exits the work piece.</a:t>
            </a:r>
          </a:p>
          <a:p>
            <a:pPr algn="just"/>
            <a:endParaRPr lang="en-US" dirty="0"/>
          </a:p>
        </p:txBody>
      </p:sp>
    </p:spTree>
    <p:extLst>
      <p:ext uri="{BB962C8B-B14F-4D97-AF65-F5344CB8AC3E}">
        <p14:creationId xmlns:p14="http://schemas.microsoft.com/office/powerpoint/2010/main" val="78582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2</a:t>
            </a:fld>
            <a:endParaRPr lang="en-CA"/>
          </a:p>
        </p:txBody>
      </p:sp>
      <p:sp>
        <p:nvSpPr>
          <p:cNvPr id="3" name="Rectangle 3"/>
          <p:cNvSpPr txBox="1">
            <a:spLocks noChangeArrowheads="1"/>
          </p:cNvSpPr>
          <p:nvPr/>
        </p:nvSpPr>
        <p:spPr>
          <a:xfrm>
            <a:off x="1043608" y="1600200"/>
            <a:ext cx="7414592" cy="4724400"/>
          </a:xfrm>
          <a:prstGeom prst="rect">
            <a:avLst/>
          </a:prstGeom>
        </p:spPr>
        <p:txBody>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smtClean="0"/>
              <a:t>Handling</a:t>
            </a:r>
          </a:p>
          <a:p>
            <a:r>
              <a:rPr lang="en-US" dirty="0" smtClean="0"/>
              <a:t>Machine</a:t>
            </a:r>
          </a:p>
          <a:p>
            <a:r>
              <a:rPr lang="en-US" dirty="0" smtClean="0"/>
              <a:t>Chucking System</a:t>
            </a:r>
          </a:p>
          <a:p>
            <a:r>
              <a:rPr lang="en-US" dirty="0" smtClean="0"/>
              <a:t>Coolant</a:t>
            </a:r>
          </a:p>
          <a:p>
            <a:r>
              <a:rPr lang="en-US" dirty="0" smtClean="0"/>
              <a:t>Work Material</a:t>
            </a:r>
          </a:p>
          <a:p>
            <a:r>
              <a:rPr lang="en-US" dirty="0" smtClean="0"/>
              <a:t>Cutting Conditions</a:t>
            </a:r>
          </a:p>
          <a:p>
            <a:r>
              <a:rPr lang="en-US" dirty="0" smtClean="0"/>
              <a:t>Work Piece Clamping</a:t>
            </a:r>
          </a:p>
          <a:p>
            <a:r>
              <a:rPr lang="en-US" dirty="0" smtClean="0"/>
              <a:t>Drill Condition</a:t>
            </a:r>
            <a:endParaRPr lang="en-US" dirty="0"/>
          </a:p>
        </p:txBody>
      </p:sp>
      <p:sp>
        <p:nvSpPr>
          <p:cNvPr id="4"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8 REQUIREMENTS FOR SUCCESSFUL DRILLING</a:t>
            </a:r>
            <a:endParaRPr lang="en-CA" b="1" dirty="0"/>
          </a:p>
        </p:txBody>
      </p:sp>
    </p:spTree>
    <p:extLst>
      <p:ext uri="{BB962C8B-B14F-4D97-AF65-F5344CB8AC3E}">
        <p14:creationId xmlns:p14="http://schemas.microsoft.com/office/powerpoint/2010/main" val="1219917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20</a:t>
            </a:fld>
            <a:endParaRPr lang="en-CA"/>
          </a:p>
        </p:txBody>
      </p:sp>
      <p:sp>
        <p:nvSpPr>
          <p:cNvPr id="3"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TERMINOLOGY</a:t>
            </a:r>
            <a:endParaRPr lang="en-CA" b="1" dirty="0"/>
          </a:p>
        </p:txBody>
      </p:sp>
      <p:sp>
        <p:nvSpPr>
          <p:cNvPr id="4" name="Rectangle 3"/>
          <p:cNvSpPr txBox="1">
            <a:spLocks noChangeArrowheads="1"/>
          </p:cNvSpPr>
          <p:nvPr/>
        </p:nvSpPr>
        <p:spPr>
          <a:xfrm>
            <a:off x="685800" y="908720"/>
            <a:ext cx="7772400" cy="4114800"/>
          </a:xfrm>
          <a:prstGeom prst="rect">
            <a:avLst/>
          </a:prstGeom>
          <a:noFill/>
          <a:ln/>
        </p:spPr>
        <p:txBody>
          <a:bodyPr lIns="92075" tIns="46038" rIns="92075" bIns="46038"/>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en-US" b="1" dirty="0"/>
              <a:t>CUTTING FLUID </a:t>
            </a:r>
            <a:r>
              <a:rPr lang="en-US" dirty="0"/>
              <a:t>- A term referring to any of several liquids used to decrease temperature or increase lubricity when cutting metal.  Examples include cutting oils, soluble or emulsified oils (water based), and sulfurized oils.</a:t>
            </a:r>
          </a:p>
          <a:p>
            <a:pPr algn="just"/>
            <a:r>
              <a:rPr lang="en-US" b="1" dirty="0"/>
              <a:t>COLLET</a:t>
            </a:r>
            <a:r>
              <a:rPr lang="en-US" dirty="0"/>
              <a:t> - A small, precision, self-centering machine chuck.  Also called Collet Chuck.</a:t>
            </a:r>
          </a:p>
          <a:p>
            <a:pPr algn="just"/>
            <a:r>
              <a:rPr lang="en-US" b="1" dirty="0"/>
              <a:t>FLUTE</a:t>
            </a:r>
            <a:r>
              <a:rPr lang="en-US" dirty="0"/>
              <a:t> - Grooves cut into the bodies of high speed steel milling cutters, drills and 	reamers.</a:t>
            </a:r>
          </a:p>
          <a:p>
            <a:pPr algn="just"/>
            <a:r>
              <a:rPr lang="en-US" b="1" dirty="0"/>
              <a:t>HELIX</a:t>
            </a:r>
            <a:r>
              <a:rPr lang="en-US" dirty="0"/>
              <a:t> - The path described by a point rotating about a cylinder while at the same time being moved along the cylinder.  Examples of a helix include a drill flute, a thread or a spring</a:t>
            </a:r>
            <a:r>
              <a:rPr lang="en-US" dirty="0" smtClean="0"/>
              <a:t>.</a:t>
            </a:r>
            <a:endParaRPr lang="en-US" dirty="0"/>
          </a:p>
        </p:txBody>
      </p:sp>
    </p:spTree>
    <p:extLst>
      <p:ext uri="{BB962C8B-B14F-4D97-AF65-F5344CB8AC3E}">
        <p14:creationId xmlns:p14="http://schemas.microsoft.com/office/powerpoint/2010/main" val="100391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21</a:t>
            </a:fld>
            <a:endParaRPr lang="en-CA"/>
          </a:p>
        </p:txBody>
      </p:sp>
      <p:sp>
        <p:nvSpPr>
          <p:cNvPr id="3" name="Slide Number Placeholder 1"/>
          <p:cNvSpPr txBox="1">
            <a:spLocks/>
          </p:cNvSpPr>
          <p:nvPr/>
        </p:nvSpPr>
        <p:spPr>
          <a:xfrm>
            <a:off x="5004048" y="224490"/>
            <a:ext cx="3168352" cy="3905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TERMINOLOGY</a:t>
            </a:r>
            <a:endParaRPr lang="en-CA" b="1" dirty="0"/>
          </a:p>
        </p:txBody>
      </p:sp>
      <p:sp>
        <p:nvSpPr>
          <p:cNvPr id="4" name="Rectangle 3"/>
          <p:cNvSpPr txBox="1">
            <a:spLocks noChangeArrowheads="1"/>
          </p:cNvSpPr>
          <p:nvPr/>
        </p:nvSpPr>
        <p:spPr>
          <a:xfrm>
            <a:off x="685800" y="908720"/>
            <a:ext cx="7772400" cy="4114800"/>
          </a:xfrm>
          <a:prstGeom prst="rect">
            <a:avLst/>
          </a:prstGeom>
          <a:noFill/>
          <a:ln/>
        </p:spPr>
        <p:txBody>
          <a:bodyPr lIns="92075" tIns="46038" rIns="92075" bIns="46038"/>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en-US" b="1" dirty="0"/>
              <a:t>REAMER</a:t>
            </a:r>
            <a:r>
              <a:rPr lang="en-US" dirty="0"/>
              <a:t> - Precision tool used to bring existing holes to a more exact size and improve the surface finish by machining a small amount of material from the inside diameter surface of the hole. Properly reamed holes remove no more than .015" of stock and should be within .001" of nominal size</a:t>
            </a:r>
            <a:r>
              <a:rPr lang="en-US" dirty="0" smtClean="0"/>
              <a:t>.</a:t>
            </a:r>
          </a:p>
          <a:p>
            <a:pPr algn="just"/>
            <a:r>
              <a:rPr lang="en-US" b="1" dirty="0" smtClean="0"/>
              <a:t>TORQUE</a:t>
            </a:r>
            <a:r>
              <a:rPr lang="en-US" dirty="0" smtClean="0"/>
              <a:t> - </a:t>
            </a:r>
            <a:r>
              <a:rPr lang="en-US" dirty="0"/>
              <a:t>A force that acts to produce rotation.</a:t>
            </a:r>
          </a:p>
          <a:p>
            <a:pPr algn="just"/>
            <a:endParaRPr lang="en-US" dirty="0"/>
          </a:p>
        </p:txBody>
      </p:sp>
    </p:spTree>
    <p:extLst>
      <p:ext uri="{BB962C8B-B14F-4D97-AF65-F5344CB8AC3E}">
        <p14:creationId xmlns:p14="http://schemas.microsoft.com/office/powerpoint/2010/main" val="3911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2423471844"/>
              </p:ext>
            </p:extLst>
          </p:nvPr>
        </p:nvGraphicFramePr>
        <p:xfrm>
          <a:off x="609600" y="882650"/>
          <a:ext cx="8051727" cy="4850607"/>
        </p:xfrm>
        <a:graphic>
          <a:graphicData uri="http://schemas.openxmlformats.org/presentationml/2006/ole">
            <mc:AlternateContent xmlns:mc="http://schemas.openxmlformats.org/markup-compatibility/2006">
              <mc:Choice xmlns:v="urn:schemas-microsoft-com:vml" Requires="v">
                <p:oleObj spid="_x0000_s3100" name="Drawing" r:id="rId4" imgW="6305550" imgH="3800475" progId="AutoCADLT.Drawing.4">
                  <p:embed/>
                </p:oleObj>
              </mc:Choice>
              <mc:Fallback>
                <p:oleObj name="Drawing" r:id="rId4" imgW="6305550" imgH="3800475" progId="AutoCADLT.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82650"/>
                        <a:ext cx="8051727" cy="4850607"/>
                      </a:xfrm>
                      <a:prstGeom prst="rect">
                        <a:avLst/>
                      </a:prstGeom>
                      <a:noFill/>
                      <a:ln>
                        <a:noFill/>
                      </a:ln>
                      <a:effectLst/>
                    </p:spPr>
                  </p:pic>
                </p:oleObj>
              </mc:Fallback>
            </mc:AlternateContent>
          </a:graphicData>
        </a:graphic>
      </p:graphicFrame>
      <p:sp>
        <p:nvSpPr>
          <p:cNvPr id="2" name="Slide Number Placeholder 1"/>
          <p:cNvSpPr>
            <a:spLocks noGrp="1"/>
          </p:cNvSpPr>
          <p:nvPr>
            <p:ph type="sldNum" sz="quarter" idx="12"/>
          </p:nvPr>
        </p:nvSpPr>
        <p:spPr>
          <a:xfrm>
            <a:off x="4649096" y="224491"/>
            <a:ext cx="282944" cy="365125"/>
          </a:xfrm>
        </p:spPr>
        <p:txBody>
          <a:bodyPr/>
          <a:lstStyle/>
          <a:p>
            <a:fld id="{54F86A86-CA6A-4E67-9F0D-9DBC19FF5F5C}" type="slidenum">
              <a:rPr lang="en-CA" smtClean="0"/>
              <a:t>3</a:t>
            </a:fld>
            <a:endParaRPr lang="en-CA" dirty="0"/>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BASIC DRILL NOMENCLATURE</a:t>
            </a:r>
            <a:endParaRPr lang="en-CA" b="1" dirty="0"/>
          </a:p>
        </p:txBody>
      </p:sp>
      <p:graphicFrame>
        <p:nvGraphicFramePr>
          <p:cNvPr id="5" name="Object 2"/>
          <p:cNvGraphicFramePr>
            <a:graphicFrameLocks noChangeAspect="1"/>
          </p:cNvGraphicFramePr>
          <p:nvPr>
            <p:extLst>
              <p:ext uri="{D42A27DB-BD31-4B8C-83A1-F6EECF244321}">
                <p14:modId xmlns:p14="http://schemas.microsoft.com/office/powerpoint/2010/main" val="2512235483"/>
              </p:ext>
            </p:extLst>
          </p:nvPr>
        </p:nvGraphicFramePr>
        <p:xfrm>
          <a:off x="609600" y="882651"/>
          <a:ext cx="8051726" cy="4850606"/>
        </p:xfrm>
        <a:graphic>
          <a:graphicData uri="http://schemas.openxmlformats.org/presentationml/2006/ole">
            <mc:AlternateContent xmlns:mc="http://schemas.openxmlformats.org/markup-compatibility/2006">
              <mc:Choice xmlns:v="urn:schemas-microsoft-com:vml" Requires="v">
                <p:oleObj spid="_x0000_s3101" name="Drawing" r:id="rId6" imgW="6305550" imgH="3800475" progId="AutoCADLT.Drawing.4">
                  <p:embed/>
                </p:oleObj>
              </mc:Choice>
              <mc:Fallback>
                <p:oleObj name="Drawing" r:id="rId6" imgW="6305550" imgH="3800475" progId="AutoCADLT.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882651"/>
                        <a:ext cx="8051726" cy="4850606"/>
                      </a:xfrm>
                      <a:prstGeom prst="rect">
                        <a:avLst/>
                      </a:prstGeom>
                      <a:noFill/>
                      <a:ln>
                        <a:noFill/>
                      </a:ln>
                      <a:effectLst/>
                    </p:spPr>
                  </p:pic>
                </p:oleObj>
              </mc:Fallback>
            </mc:AlternateContent>
          </a:graphicData>
        </a:graphic>
      </p:graphicFrame>
      <p:sp>
        <p:nvSpPr>
          <p:cNvPr id="6" name="Text Box 3"/>
          <p:cNvSpPr txBox="1">
            <a:spLocks noChangeArrowheads="1"/>
          </p:cNvSpPr>
          <p:nvPr/>
        </p:nvSpPr>
        <p:spPr bwMode="auto">
          <a:xfrm>
            <a:off x="3962400" y="1662113"/>
            <a:ext cx="914400" cy="459806"/>
          </a:xfrm>
          <a:prstGeom prst="rect">
            <a:avLst/>
          </a:prstGeom>
          <a:solidFill>
            <a:schemeClr val="tx1"/>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solidFill>
                  <a:schemeClr val="bg1"/>
                </a:solidFill>
              </a:rPr>
              <a:t>  Overall</a:t>
            </a:r>
          </a:p>
          <a:p>
            <a:pPr>
              <a:lnSpc>
                <a:spcPct val="40000"/>
              </a:lnSpc>
              <a:spcBef>
                <a:spcPct val="50000"/>
              </a:spcBef>
            </a:pPr>
            <a:r>
              <a:rPr lang="en-US" sz="1200" b="1" dirty="0">
                <a:solidFill>
                  <a:schemeClr val="bg1"/>
                </a:solidFill>
              </a:rPr>
              <a:t>  Length</a:t>
            </a:r>
          </a:p>
        </p:txBody>
      </p:sp>
      <p:sp>
        <p:nvSpPr>
          <p:cNvPr id="7" name="Text Box 4"/>
          <p:cNvSpPr txBox="1">
            <a:spLocks noChangeArrowheads="1"/>
          </p:cNvSpPr>
          <p:nvPr/>
        </p:nvSpPr>
        <p:spPr bwMode="auto">
          <a:xfrm>
            <a:off x="5562600" y="2330450"/>
            <a:ext cx="838200" cy="445956"/>
          </a:xfrm>
          <a:prstGeom prst="rect">
            <a:avLst/>
          </a:prstGeom>
          <a:solidFill>
            <a:schemeClr val="tx1"/>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200" b="1" dirty="0">
                <a:solidFill>
                  <a:schemeClr val="bg1"/>
                </a:solidFill>
              </a:rPr>
              <a:t>Flute</a:t>
            </a:r>
          </a:p>
          <a:p>
            <a:pPr algn="ctr">
              <a:lnSpc>
                <a:spcPct val="30000"/>
              </a:lnSpc>
              <a:spcBef>
                <a:spcPct val="50000"/>
              </a:spcBef>
            </a:pPr>
            <a:r>
              <a:rPr lang="en-US" sz="1200" b="1" dirty="0">
                <a:solidFill>
                  <a:schemeClr val="bg1"/>
                </a:solidFill>
              </a:rPr>
              <a:t>Length</a:t>
            </a:r>
          </a:p>
        </p:txBody>
      </p:sp>
      <p:sp>
        <p:nvSpPr>
          <p:cNvPr id="8" name="Text Box 5"/>
          <p:cNvSpPr txBox="1">
            <a:spLocks noChangeArrowheads="1"/>
          </p:cNvSpPr>
          <p:nvPr/>
        </p:nvSpPr>
        <p:spPr bwMode="auto">
          <a:xfrm>
            <a:off x="7010400" y="3933056"/>
            <a:ext cx="685800" cy="445956"/>
          </a:xfrm>
          <a:prstGeom prst="rect">
            <a:avLst/>
          </a:prstGeom>
          <a:solidFill>
            <a:schemeClr val="tx1"/>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200" b="1" dirty="0">
                <a:solidFill>
                  <a:schemeClr val="bg1"/>
                </a:solidFill>
              </a:rPr>
              <a:t>Point</a:t>
            </a:r>
          </a:p>
          <a:p>
            <a:pPr algn="ctr">
              <a:lnSpc>
                <a:spcPct val="30000"/>
              </a:lnSpc>
              <a:spcBef>
                <a:spcPct val="50000"/>
              </a:spcBef>
            </a:pPr>
            <a:r>
              <a:rPr lang="en-US" sz="1200" b="1" dirty="0">
                <a:solidFill>
                  <a:schemeClr val="bg1"/>
                </a:solidFill>
              </a:rPr>
              <a:t>Angle</a:t>
            </a:r>
          </a:p>
        </p:txBody>
      </p:sp>
      <p:sp>
        <p:nvSpPr>
          <p:cNvPr id="9" name="Text Box 6"/>
          <p:cNvSpPr txBox="1">
            <a:spLocks noChangeArrowheads="1"/>
          </p:cNvSpPr>
          <p:nvPr/>
        </p:nvSpPr>
        <p:spPr bwMode="auto">
          <a:xfrm>
            <a:off x="7796808" y="4135686"/>
            <a:ext cx="864518" cy="276999"/>
          </a:xfrm>
          <a:prstGeom prst="rect">
            <a:avLst/>
          </a:prstGeom>
          <a:solidFill>
            <a:schemeClr val="tx1"/>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dirty="0">
                <a:solidFill>
                  <a:schemeClr val="bg1"/>
                </a:solidFill>
              </a:rPr>
              <a:t>Diameter</a:t>
            </a:r>
          </a:p>
        </p:txBody>
      </p:sp>
      <p:sp>
        <p:nvSpPr>
          <p:cNvPr id="10" name="Text Box 7"/>
          <p:cNvSpPr txBox="1">
            <a:spLocks noChangeArrowheads="1"/>
          </p:cNvSpPr>
          <p:nvPr/>
        </p:nvSpPr>
        <p:spPr bwMode="auto">
          <a:xfrm>
            <a:off x="1066800" y="3930650"/>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t>Shank Diameter</a:t>
            </a:r>
            <a:endParaRPr lang="en-US" sz="1200" dirty="0"/>
          </a:p>
        </p:txBody>
      </p:sp>
      <p:sp>
        <p:nvSpPr>
          <p:cNvPr id="11" name="Text Box 8"/>
          <p:cNvSpPr txBox="1">
            <a:spLocks noChangeArrowheads="1"/>
          </p:cNvSpPr>
          <p:nvPr/>
        </p:nvSpPr>
        <p:spPr bwMode="auto">
          <a:xfrm>
            <a:off x="1874168" y="3501008"/>
            <a:ext cx="609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200" b="1" dirty="0"/>
              <a:t>Axis</a:t>
            </a:r>
          </a:p>
        </p:txBody>
      </p:sp>
      <p:sp>
        <p:nvSpPr>
          <p:cNvPr id="12" name="Text Box 9"/>
          <p:cNvSpPr txBox="1">
            <a:spLocks noChangeArrowheads="1"/>
          </p:cNvSpPr>
          <p:nvPr/>
        </p:nvSpPr>
        <p:spPr bwMode="auto">
          <a:xfrm>
            <a:off x="3314328" y="3933056"/>
            <a:ext cx="609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t>Neck</a:t>
            </a:r>
            <a:endParaRPr lang="en-US" sz="1200" dirty="0"/>
          </a:p>
        </p:txBody>
      </p:sp>
      <p:sp>
        <p:nvSpPr>
          <p:cNvPr id="13" name="Text Box 10"/>
          <p:cNvSpPr txBox="1">
            <a:spLocks noChangeArrowheads="1"/>
          </p:cNvSpPr>
          <p:nvPr/>
        </p:nvSpPr>
        <p:spPr bwMode="auto">
          <a:xfrm>
            <a:off x="6042248" y="3861048"/>
            <a:ext cx="762000" cy="274638"/>
          </a:xfrm>
          <a:prstGeom prst="rect">
            <a:avLst/>
          </a:prstGeom>
          <a:solidFill>
            <a:schemeClr val="tx1"/>
          </a:solidFill>
          <a:ln w="9525">
            <a:solidFill>
              <a:schemeClr val="tx1"/>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solidFill>
                  <a:schemeClr val="bg1"/>
                </a:solidFill>
              </a:rPr>
              <a:t>Flutes</a:t>
            </a:r>
            <a:endParaRPr lang="en-US" sz="1200" dirty="0">
              <a:solidFill>
                <a:schemeClr val="bg1"/>
              </a:solidFill>
            </a:endParaRPr>
          </a:p>
        </p:txBody>
      </p:sp>
      <p:sp>
        <p:nvSpPr>
          <p:cNvPr id="14" name="Text Box 11"/>
          <p:cNvSpPr txBox="1">
            <a:spLocks noChangeArrowheads="1"/>
          </p:cNvSpPr>
          <p:nvPr/>
        </p:nvSpPr>
        <p:spPr bwMode="auto">
          <a:xfrm>
            <a:off x="6300192" y="4221088"/>
            <a:ext cx="6096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40000"/>
              </a:lnSpc>
              <a:spcBef>
                <a:spcPct val="50000"/>
              </a:spcBef>
            </a:pPr>
            <a:r>
              <a:rPr lang="en-US" sz="1200" b="1" dirty="0"/>
              <a:t>Lead</a:t>
            </a:r>
          </a:p>
        </p:txBody>
      </p:sp>
      <p:sp>
        <p:nvSpPr>
          <p:cNvPr id="15" name="Text Box 12"/>
          <p:cNvSpPr txBox="1">
            <a:spLocks noChangeArrowheads="1"/>
          </p:cNvSpPr>
          <p:nvPr/>
        </p:nvSpPr>
        <p:spPr bwMode="auto">
          <a:xfrm>
            <a:off x="6156176" y="2924944"/>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t>Land</a:t>
            </a:r>
            <a:endParaRPr lang="en-US" sz="1200" dirty="0"/>
          </a:p>
        </p:txBody>
      </p:sp>
      <p:sp>
        <p:nvSpPr>
          <p:cNvPr id="16" name="Text Box 13"/>
          <p:cNvSpPr txBox="1">
            <a:spLocks noChangeArrowheads="1"/>
          </p:cNvSpPr>
          <p:nvPr/>
        </p:nvSpPr>
        <p:spPr bwMode="auto">
          <a:xfrm>
            <a:off x="4857750" y="30353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spcBef>
                <a:spcPct val="50000"/>
              </a:spcBef>
            </a:pPr>
            <a:r>
              <a:rPr lang="en-US" sz="1200" b="1" dirty="0"/>
              <a:t>Margin </a:t>
            </a:r>
            <a:endParaRPr lang="en-US" sz="1200" dirty="0"/>
          </a:p>
        </p:txBody>
      </p:sp>
      <p:sp>
        <p:nvSpPr>
          <p:cNvPr id="17" name="Text Box 14"/>
          <p:cNvSpPr txBox="1">
            <a:spLocks noChangeArrowheads="1"/>
          </p:cNvSpPr>
          <p:nvPr/>
        </p:nvSpPr>
        <p:spPr bwMode="auto">
          <a:xfrm>
            <a:off x="4343400" y="28638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t>Web at Back</a:t>
            </a:r>
            <a:endParaRPr lang="en-US" sz="1200" dirty="0"/>
          </a:p>
        </p:txBody>
      </p:sp>
      <p:sp>
        <p:nvSpPr>
          <p:cNvPr id="18" name="Text Box 15"/>
          <p:cNvSpPr txBox="1">
            <a:spLocks noChangeArrowheads="1"/>
          </p:cNvSpPr>
          <p:nvPr/>
        </p:nvSpPr>
        <p:spPr bwMode="auto">
          <a:xfrm>
            <a:off x="7772400" y="263525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200" b="1" dirty="0"/>
              <a:t>Web at Point</a:t>
            </a:r>
            <a:endParaRPr lang="en-US" sz="1200" dirty="0"/>
          </a:p>
        </p:txBody>
      </p:sp>
      <p:sp>
        <p:nvSpPr>
          <p:cNvPr id="19" name="Text Box 16"/>
          <p:cNvSpPr txBox="1">
            <a:spLocks noChangeArrowheads="1"/>
          </p:cNvSpPr>
          <p:nvPr/>
        </p:nvSpPr>
        <p:spPr bwMode="auto">
          <a:xfrm>
            <a:off x="1905000" y="2330450"/>
            <a:ext cx="838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1200" b="1" dirty="0"/>
              <a:t>Shank</a:t>
            </a:r>
          </a:p>
          <a:p>
            <a:pPr>
              <a:lnSpc>
                <a:spcPct val="50000"/>
              </a:lnSpc>
              <a:spcBef>
                <a:spcPct val="50000"/>
              </a:spcBef>
            </a:pPr>
            <a:r>
              <a:rPr lang="en-US" sz="1200" b="1" dirty="0"/>
              <a:t>Length</a:t>
            </a:r>
            <a:endParaRPr lang="en-US" sz="1200" dirty="0"/>
          </a:p>
        </p:txBody>
      </p:sp>
      <p:sp>
        <p:nvSpPr>
          <p:cNvPr id="20" name="Text Box 18"/>
          <p:cNvSpPr txBox="1">
            <a:spLocks noChangeArrowheads="1"/>
          </p:cNvSpPr>
          <p:nvPr/>
        </p:nvSpPr>
        <p:spPr bwMode="auto">
          <a:xfrm>
            <a:off x="3352800" y="5018088"/>
            <a:ext cx="2057400" cy="461665"/>
          </a:xfrm>
          <a:prstGeom prst="rect">
            <a:avLst/>
          </a:prstGeom>
          <a:solidFill>
            <a:schemeClr val="tx1"/>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dirty="0" smtClean="0">
                <a:solidFill>
                  <a:schemeClr val="bg1"/>
                </a:solidFill>
              </a:rPr>
              <a:t>KEY Items</a:t>
            </a:r>
            <a:endParaRPr lang="en-US" sz="2000" dirty="0">
              <a:solidFill>
                <a:schemeClr val="bg1"/>
              </a:solidFill>
            </a:endParaRPr>
          </a:p>
        </p:txBody>
      </p:sp>
      <p:sp>
        <p:nvSpPr>
          <p:cNvPr id="21" name="Text Box 19"/>
          <p:cNvSpPr txBox="1">
            <a:spLocks noChangeArrowheads="1"/>
          </p:cNvSpPr>
          <p:nvPr/>
        </p:nvSpPr>
        <p:spPr bwMode="auto">
          <a:xfrm>
            <a:off x="5562600" y="2101850"/>
            <a:ext cx="762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1200" b="1" dirty="0"/>
              <a:t>Body</a:t>
            </a:r>
          </a:p>
        </p:txBody>
      </p:sp>
      <p:sp>
        <p:nvSpPr>
          <p:cNvPr id="22" name="Text Box 20"/>
          <p:cNvSpPr txBox="1">
            <a:spLocks noChangeArrowheads="1"/>
          </p:cNvSpPr>
          <p:nvPr/>
        </p:nvSpPr>
        <p:spPr bwMode="auto">
          <a:xfrm>
            <a:off x="2081668" y="2998057"/>
            <a:ext cx="646331" cy="276999"/>
          </a:xfrm>
          <a:prstGeom prst="rect">
            <a:avLst/>
          </a:prstGeom>
          <a:solidFill>
            <a:schemeClr val="tx1"/>
          </a:solidFill>
          <a:ln>
            <a:noFill/>
          </a:ln>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1200" b="1" dirty="0" smtClean="0">
                <a:solidFill>
                  <a:schemeClr val="bg1"/>
                </a:solidFill>
              </a:rPr>
              <a:t>Shank</a:t>
            </a:r>
            <a:endParaRPr lang="en-US" sz="1200" b="1" dirty="0">
              <a:solidFill>
                <a:schemeClr val="bg1"/>
              </a:solidFill>
            </a:endParaRPr>
          </a:p>
        </p:txBody>
      </p:sp>
    </p:spTree>
    <p:extLst>
      <p:ext uri="{BB962C8B-B14F-4D97-AF65-F5344CB8AC3E}">
        <p14:creationId xmlns:p14="http://schemas.microsoft.com/office/powerpoint/2010/main" val="184640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649096" y="224491"/>
            <a:ext cx="282944" cy="365125"/>
          </a:xfrm>
        </p:spPr>
        <p:txBody>
          <a:bodyPr/>
          <a:lstStyle/>
          <a:p>
            <a:fld id="{54F86A86-CA6A-4E67-9F0D-9DBC19FF5F5C}" type="slidenum">
              <a:rPr lang="en-CA" smtClean="0"/>
              <a:t>4</a:t>
            </a:fld>
            <a:endParaRPr lang="en-CA" dirty="0"/>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BASIC DRILL NOMENCLATURE</a:t>
            </a:r>
            <a:endParaRPr lang="en-CA" b="1" dirty="0"/>
          </a:p>
        </p:txBody>
      </p:sp>
      <p:sp>
        <p:nvSpPr>
          <p:cNvPr id="4" name="Text Box 3"/>
          <p:cNvSpPr txBox="1">
            <a:spLocks noChangeArrowheads="1"/>
          </p:cNvSpPr>
          <p:nvPr/>
        </p:nvSpPr>
        <p:spPr bwMode="auto">
          <a:xfrm>
            <a:off x="947738" y="5245100"/>
            <a:ext cx="1254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000" b="1" dirty="0"/>
              <a:t>Lip</a:t>
            </a:r>
          </a:p>
        </p:txBody>
      </p:sp>
      <p:graphicFrame>
        <p:nvGraphicFramePr>
          <p:cNvPr id="5" name="Object 6"/>
          <p:cNvGraphicFramePr>
            <a:graphicFrameLocks noChangeAspect="1"/>
          </p:cNvGraphicFramePr>
          <p:nvPr/>
        </p:nvGraphicFramePr>
        <p:xfrm>
          <a:off x="3276600" y="2743200"/>
          <a:ext cx="2514600" cy="2238375"/>
        </p:xfrm>
        <a:graphic>
          <a:graphicData uri="http://schemas.openxmlformats.org/presentationml/2006/ole">
            <mc:AlternateContent xmlns:mc="http://schemas.openxmlformats.org/markup-compatibility/2006">
              <mc:Choice xmlns:v="urn:schemas-microsoft-com:vml" Requires="v">
                <p:oleObj spid="_x0000_s2091" name="Photo Editor Photo" r:id="rId4" imgW="2514286" imgH="2238687" progId="MSPhotoEd.3">
                  <p:embed/>
                </p:oleObj>
              </mc:Choice>
              <mc:Fallback>
                <p:oleObj name="Photo Editor Photo" r:id="rId4" imgW="2514286" imgH="223868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743200"/>
                        <a:ext cx="25146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Freeform 9"/>
          <p:cNvSpPr>
            <a:spLocks/>
          </p:cNvSpPr>
          <p:nvPr/>
        </p:nvSpPr>
        <p:spPr bwMode="auto">
          <a:xfrm>
            <a:off x="1954213" y="4038600"/>
            <a:ext cx="1779587" cy="1355725"/>
          </a:xfrm>
          <a:custGeom>
            <a:avLst/>
            <a:gdLst>
              <a:gd name="T0" fmla="*/ 0 w 1121"/>
              <a:gd name="T1" fmla="*/ 1355725 h 854"/>
              <a:gd name="T2" fmla="*/ 1779587 w 1121"/>
              <a:gd name="T3" fmla="*/ 0 h 854"/>
              <a:gd name="T4" fmla="*/ 0 60000 65536"/>
              <a:gd name="T5" fmla="*/ 0 60000 65536"/>
            </a:gdLst>
            <a:ahLst/>
            <a:cxnLst>
              <a:cxn ang="T4">
                <a:pos x="T0" y="T1"/>
              </a:cxn>
              <a:cxn ang="T5">
                <a:pos x="T2" y="T3"/>
              </a:cxn>
            </a:cxnLst>
            <a:rect l="0" t="0" r="r" b="b"/>
            <a:pathLst>
              <a:path w="1121" h="854">
                <a:moveTo>
                  <a:pt x="0" y="854"/>
                </a:moveTo>
                <a:lnTo>
                  <a:pt x="1121" y="0"/>
                </a:lnTo>
              </a:path>
            </a:pathLst>
          </a:custGeom>
          <a:noFill/>
          <a:ln w="22225">
            <a:solidFill>
              <a:schemeClr val="tx1"/>
            </a:solidFill>
            <a:round/>
            <a:headEnd/>
            <a:tailEnd type="stealth"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7" name="Text Box 10"/>
          <p:cNvSpPr txBox="1">
            <a:spLocks noChangeArrowheads="1"/>
          </p:cNvSpPr>
          <p:nvPr/>
        </p:nvSpPr>
        <p:spPr bwMode="auto">
          <a:xfrm>
            <a:off x="6418263" y="5030788"/>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000" b="1" dirty="0"/>
              <a:t>Lip</a:t>
            </a:r>
          </a:p>
        </p:txBody>
      </p:sp>
      <p:sp>
        <p:nvSpPr>
          <p:cNvPr id="8" name="Line 11"/>
          <p:cNvSpPr>
            <a:spLocks noChangeShapeType="1"/>
          </p:cNvSpPr>
          <p:nvPr/>
        </p:nvSpPr>
        <p:spPr bwMode="auto">
          <a:xfrm flipH="1" flipV="1">
            <a:off x="5270500" y="3683000"/>
            <a:ext cx="1524000" cy="1371600"/>
          </a:xfrm>
          <a:prstGeom prst="line">
            <a:avLst/>
          </a:prstGeom>
          <a:noFill/>
          <a:ln w="1905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9" name="Freeform 17"/>
          <p:cNvSpPr>
            <a:spLocks/>
          </p:cNvSpPr>
          <p:nvPr/>
        </p:nvSpPr>
        <p:spPr bwMode="auto">
          <a:xfrm>
            <a:off x="4648200" y="2571750"/>
            <a:ext cx="833438" cy="1111250"/>
          </a:xfrm>
          <a:custGeom>
            <a:avLst/>
            <a:gdLst>
              <a:gd name="T0" fmla="*/ 833438 w 525"/>
              <a:gd name="T1" fmla="*/ 0 h 700"/>
              <a:gd name="T2" fmla="*/ 0 w 525"/>
              <a:gd name="T3" fmla="*/ 1111250 h 700"/>
              <a:gd name="T4" fmla="*/ 0 60000 65536"/>
              <a:gd name="T5" fmla="*/ 0 60000 65536"/>
            </a:gdLst>
            <a:ahLst/>
            <a:cxnLst>
              <a:cxn ang="T4">
                <a:pos x="T0" y="T1"/>
              </a:cxn>
              <a:cxn ang="T5">
                <a:pos x="T2" y="T3"/>
              </a:cxn>
            </a:cxnLst>
            <a:rect l="0" t="0" r="r" b="b"/>
            <a:pathLst>
              <a:path w="525" h="700">
                <a:moveTo>
                  <a:pt x="525" y="0"/>
                </a:moveTo>
                <a:lnTo>
                  <a:pt x="0" y="700"/>
                </a:lnTo>
              </a:path>
            </a:pathLst>
          </a:custGeom>
          <a:noFill/>
          <a:ln w="19050">
            <a:solidFill>
              <a:schemeClr val="tx1"/>
            </a:solidFill>
            <a:round/>
            <a:headEnd type="none" w="med" len="med"/>
            <a:tailEnd type="stealth"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 name="Text Box 19"/>
          <p:cNvSpPr txBox="1">
            <a:spLocks noChangeArrowheads="1"/>
          </p:cNvSpPr>
          <p:nvPr/>
        </p:nvSpPr>
        <p:spPr bwMode="auto">
          <a:xfrm>
            <a:off x="5481638" y="2235200"/>
            <a:ext cx="2366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a:t>Chisel Edge</a:t>
            </a:r>
          </a:p>
        </p:txBody>
      </p:sp>
      <p:sp>
        <p:nvSpPr>
          <p:cNvPr id="11" name="Line 25"/>
          <p:cNvSpPr>
            <a:spLocks noChangeShapeType="1"/>
          </p:cNvSpPr>
          <p:nvPr/>
        </p:nvSpPr>
        <p:spPr bwMode="auto">
          <a:xfrm flipH="1">
            <a:off x="2435225" y="4016375"/>
            <a:ext cx="838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2" name="Freeform 26"/>
          <p:cNvSpPr>
            <a:spLocks/>
          </p:cNvSpPr>
          <p:nvPr/>
        </p:nvSpPr>
        <p:spPr bwMode="auto">
          <a:xfrm>
            <a:off x="3090863" y="2535238"/>
            <a:ext cx="2228850" cy="1447800"/>
          </a:xfrm>
          <a:custGeom>
            <a:avLst/>
            <a:gdLst>
              <a:gd name="T0" fmla="*/ 2228850 w 1404"/>
              <a:gd name="T1" fmla="*/ 260350 h 912"/>
              <a:gd name="T2" fmla="*/ 1943100 w 1404"/>
              <a:gd name="T3" fmla="*/ 100013 h 912"/>
              <a:gd name="T4" fmla="*/ 1695450 w 1404"/>
              <a:gd name="T5" fmla="*/ 25400 h 912"/>
              <a:gd name="T6" fmla="*/ 1484313 w 1404"/>
              <a:gd name="T7" fmla="*/ 0 h 912"/>
              <a:gd name="T8" fmla="*/ 1225550 w 1404"/>
              <a:gd name="T9" fmla="*/ 12700 h 912"/>
              <a:gd name="T10" fmla="*/ 903288 w 1404"/>
              <a:gd name="T11" fmla="*/ 74613 h 912"/>
              <a:gd name="T12" fmla="*/ 619125 w 1404"/>
              <a:gd name="T13" fmla="*/ 223838 h 912"/>
              <a:gd name="T14" fmla="*/ 396875 w 1404"/>
              <a:gd name="T15" fmla="*/ 396875 h 912"/>
              <a:gd name="T16" fmla="*/ 211138 w 1404"/>
              <a:gd name="T17" fmla="*/ 668338 h 912"/>
              <a:gd name="T18" fmla="*/ 100013 w 1404"/>
              <a:gd name="T19" fmla="*/ 915988 h 912"/>
              <a:gd name="T20" fmla="*/ 25400 w 1404"/>
              <a:gd name="T21" fmla="*/ 1150938 h 912"/>
              <a:gd name="T22" fmla="*/ 0 w 1404"/>
              <a:gd name="T23" fmla="*/ 1447800 h 9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4" h="912">
                <a:moveTo>
                  <a:pt x="1404" y="164"/>
                </a:moveTo>
                <a:lnTo>
                  <a:pt x="1224" y="63"/>
                </a:lnTo>
                <a:lnTo>
                  <a:pt x="1068" y="16"/>
                </a:lnTo>
                <a:lnTo>
                  <a:pt x="935" y="0"/>
                </a:lnTo>
                <a:lnTo>
                  <a:pt x="772" y="8"/>
                </a:lnTo>
                <a:lnTo>
                  <a:pt x="569" y="47"/>
                </a:lnTo>
                <a:lnTo>
                  <a:pt x="390" y="141"/>
                </a:lnTo>
                <a:lnTo>
                  <a:pt x="250" y="250"/>
                </a:lnTo>
                <a:lnTo>
                  <a:pt x="133" y="421"/>
                </a:lnTo>
                <a:lnTo>
                  <a:pt x="63" y="577"/>
                </a:lnTo>
                <a:lnTo>
                  <a:pt x="16" y="725"/>
                </a:lnTo>
                <a:lnTo>
                  <a:pt x="0" y="912"/>
                </a:lnTo>
              </a:path>
            </a:pathLst>
          </a:custGeom>
          <a:noFill/>
          <a:ln w="19050">
            <a:solidFill>
              <a:schemeClr val="tx1"/>
            </a:solidFill>
            <a:round/>
            <a:headEnd type="stealth" w="sm" len="lg"/>
            <a:tailEnd type="stealth"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3" name="Text Box 27"/>
          <p:cNvSpPr txBox="1">
            <a:spLocks noChangeArrowheads="1"/>
          </p:cNvSpPr>
          <p:nvPr/>
        </p:nvSpPr>
        <p:spPr bwMode="auto">
          <a:xfrm>
            <a:off x="457200" y="2392363"/>
            <a:ext cx="210185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60000"/>
              </a:lnSpc>
              <a:spcBef>
                <a:spcPct val="50000"/>
              </a:spcBef>
            </a:pPr>
            <a:r>
              <a:rPr lang="en-US" sz="2000" b="1" dirty="0"/>
              <a:t>Chisel</a:t>
            </a:r>
          </a:p>
          <a:p>
            <a:pPr algn="ctr">
              <a:lnSpc>
                <a:spcPct val="60000"/>
              </a:lnSpc>
              <a:spcBef>
                <a:spcPct val="50000"/>
              </a:spcBef>
            </a:pPr>
            <a:r>
              <a:rPr lang="en-US" sz="2000" b="1" dirty="0"/>
              <a:t> Edge Angle</a:t>
            </a:r>
          </a:p>
        </p:txBody>
      </p:sp>
      <p:sp>
        <p:nvSpPr>
          <p:cNvPr id="14" name="Freeform 28"/>
          <p:cNvSpPr>
            <a:spLocks/>
          </p:cNvSpPr>
          <p:nvPr/>
        </p:nvSpPr>
        <p:spPr bwMode="auto">
          <a:xfrm>
            <a:off x="2462213" y="2635250"/>
            <a:ext cx="354012" cy="25400"/>
          </a:xfrm>
          <a:custGeom>
            <a:avLst/>
            <a:gdLst>
              <a:gd name="T0" fmla="*/ 0 w 223"/>
              <a:gd name="T1" fmla="*/ 0 h 16"/>
              <a:gd name="T2" fmla="*/ 36512 w 223"/>
              <a:gd name="T3" fmla="*/ 25400 h 16"/>
              <a:gd name="T4" fmla="*/ 354012 w 223"/>
              <a:gd name="T5" fmla="*/ 20638 h 16"/>
              <a:gd name="T6" fmla="*/ 0 60000 65536"/>
              <a:gd name="T7" fmla="*/ 0 60000 65536"/>
              <a:gd name="T8" fmla="*/ 0 60000 65536"/>
            </a:gdLst>
            <a:ahLst/>
            <a:cxnLst>
              <a:cxn ang="T6">
                <a:pos x="T0" y="T1"/>
              </a:cxn>
              <a:cxn ang="T7">
                <a:pos x="T2" y="T3"/>
              </a:cxn>
              <a:cxn ang="T8">
                <a:pos x="T4" y="T5"/>
              </a:cxn>
            </a:cxnLst>
            <a:rect l="0" t="0" r="r" b="b"/>
            <a:pathLst>
              <a:path w="223" h="16">
                <a:moveTo>
                  <a:pt x="0" y="0"/>
                </a:moveTo>
                <a:lnTo>
                  <a:pt x="23" y="16"/>
                </a:lnTo>
                <a:lnTo>
                  <a:pt x="223" y="13"/>
                </a:lnTo>
              </a:path>
            </a:pathLst>
          </a:custGeom>
          <a:noFill/>
          <a:ln w="1905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5" name="Freeform 29"/>
          <p:cNvSpPr>
            <a:spLocks/>
          </p:cNvSpPr>
          <p:nvPr/>
        </p:nvSpPr>
        <p:spPr bwMode="auto">
          <a:xfrm>
            <a:off x="2816225" y="2654300"/>
            <a:ext cx="547688" cy="450850"/>
          </a:xfrm>
          <a:custGeom>
            <a:avLst/>
            <a:gdLst>
              <a:gd name="T0" fmla="*/ 0 w 345"/>
              <a:gd name="T1" fmla="*/ 0 h 284"/>
              <a:gd name="T2" fmla="*/ 547688 w 345"/>
              <a:gd name="T3" fmla="*/ 450850 h 284"/>
              <a:gd name="T4" fmla="*/ 0 60000 65536"/>
              <a:gd name="T5" fmla="*/ 0 60000 65536"/>
            </a:gdLst>
            <a:ahLst/>
            <a:cxnLst>
              <a:cxn ang="T4">
                <a:pos x="T0" y="T1"/>
              </a:cxn>
              <a:cxn ang="T5">
                <a:pos x="T2" y="T3"/>
              </a:cxn>
            </a:cxnLst>
            <a:rect l="0" t="0" r="r" b="b"/>
            <a:pathLst>
              <a:path w="345" h="284">
                <a:moveTo>
                  <a:pt x="0" y="0"/>
                </a:moveTo>
                <a:lnTo>
                  <a:pt x="345" y="284"/>
                </a:lnTo>
              </a:path>
            </a:pathLst>
          </a:custGeom>
          <a:noFill/>
          <a:ln w="1905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Tree>
    <p:extLst>
      <p:ext uri="{BB962C8B-B14F-4D97-AF65-F5344CB8AC3E}">
        <p14:creationId xmlns:p14="http://schemas.microsoft.com/office/powerpoint/2010/main" val="4113285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649096" y="224491"/>
            <a:ext cx="282944" cy="365125"/>
          </a:xfrm>
        </p:spPr>
        <p:txBody>
          <a:bodyPr/>
          <a:lstStyle/>
          <a:p>
            <a:fld id="{54F86A86-CA6A-4E67-9F0D-9DBC19FF5F5C}" type="slidenum">
              <a:rPr lang="en-CA" smtClean="0"/>
              <a:t>5</a:t>
            </a:fld>
            <a:endParaRPr lang="en-CA" dirty="0"/>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FLUTES</a:t>
            </a:r>
            <a:endParaRPr lang="en-CA" b="1"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3143" b="21141"/>
          <a:stretch/>
        </p:blipFill>
        <p:spPr>
          <a:xfrm flipH="1" flipV="1">
            <a:off x="755576" y="2420888"/>
            <a:ext cx="7272808" cy="605392"/>
          </a:xfrm>
          <a:prstGeom prst="rect">
            <a:avLst/>
          </a:prstGeom>
        </p:spPr>
      </p:pic>
      <p:sp>
        <p:nvSpPr>
          <p:cNvPr id="7" name="Line 11"/>
          <p:cNvSpPr>
            <a:spLocks noChangeShapeType="1"/>
          </p:cNvSpPr>
          <p:nvPr/>
        </p:nvSpPr>
        <p:spPr bwMode="auto">
          <a:xfrm flipH="1">
            <a:off x="3923928" y="2184064"/>
            <a:ext cx="0" cy="621842"/>
          </a:xfrm>
          <a:prstGeom prst="line">
            <a:avLst/>
          </a:prstGeom>
          <a:noFill/>
          <a:ln w="5715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8" name="Text Box 19"/>
          <p:cNvSpPr txBox="1">
            <a:spLocks noChangeArrowheads="1"/>
          </p:cNvSpPr>
          <p:nvPr/>
        </p:nvSpPr>
        <p:spPr bwMode="auto">
          <a:xfrm>
            <a:off x="4932040" y="1748803"/>
            <a:ext cx="2366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000" b="1" dirty="0" smtClean="0"/>
              <a:t>Flute</a:t>
            </a:r>
            <a:endParaRPr lang="en-US" sz="2000" b="1" dirty="0"/>
          </a:p>
        </p:txBody>
      </p:sp>
      <p:sp>
        <p:nvSpPr>
          <p:cNvPr id="9" name="Line 11"/>
          <p:cNvSpPr>
            <a:spLocks noChangeShapeType="1"/>
          </p:cNvSpPr>
          <p:nvPr/>
        </p:nvSpPr>
        <p:spPr bwMode="auto">
          <a:xfrm flipH="1">
            <a:off x="7668344" y="2184064"/>
            <a:ext cx="0" cy="524856"/>
          </a:xfrm>
          <a:prstGeom prst="line">
            <a:avLst/>
          </a:prstGeom>
          <a:noFill/>
          <a:ln w="5715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0" name="Line 11"/>
          <p:cNvSpPr>
            <a:spLocks noChangeShapeType="1"/>
          </p:cNvSpPr>
          <p:nvPr/>
        </p:nvSpPr>
        <p:spPr bwMode="auto">
          <a:xfrm>
            <a:off x="6516216" y="2184065"/>
            <a:ext cx="10003" cy="621842"/>
          </a:xfrm>
          <a:prstGeom prst="line">
            <a:avLst/>
          </a:prstGeom>
          <a:noFill/>
          <a:ln w="5715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sp>
        <p:nvSpPr>
          <p:cNvPr id="11" name="Line 11"/>
          <p:cNvSpPr>
            <a:spLocks noChangeShapeType="1"/>
          </p:cNvSpPr>
          <p:nvPr/>
        </p:nvSpPr>
        <p:spPr bwMode="auto">
          <a:xfrm flipH="1">
            <a:off x="5148064" y="2184064"/>
            <a:ext cx="0" cy="621842"/>
          </a:xfrm>
          <a:prstGeom prst="line">
            <a:avLst/>
          </a:prstGeom>
          <a:noFill/>
          <a:ln w="57150">
            <a:solidFill>
              <a:schemeClr val="tx1"/>
            </a:solidFill>
            <a:round/>
            <a:headEnd/>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dirty="0"/>
          </a:p>
        </p:txBody>
      </p:sp>
      <p:cxnSp>
        <p:nvCxnSpPr>
          <p:cNvPr id="13" name="Straight Connector 12"/>
          <p:cNvCxnSpPr>
            <a:endCxn id="9" idx="0"/>
          </p:cNvCxnSpPr>
          <p:nvPr/>
        </p:nvCxnSpPr>
        <p:spPr>
          <a:xfrm>
            <a:off x="3923928" y="2184064"/>
            <a:ext cx="37444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 Box 19"/>
          <p:cNvSpPr txBox="1">
            <a:spLocks noChangeArrowheads="1"/>
          </p:cNvSpPr>
          <p:nvPr/>
        </p:nvSpPr>
        <p:spPr bwMode="auto">
          <a:xfrm>
            <a:off x="2123728" y="3933056"/>
            <a:ext cx="4896544"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smtClean="0"/>
              <a:t>Allows:</a:t>
            </a:r>
          </a:p>
          <a:p>
            <a:pPr marL="342900" indent="-342900" algn="ctr">
              <a:spcBef>
                <a:spcPct val="50000"/>
              </a:spcBef>
              <a:buFont typeface="Arial" panose="020B0604020202020204" pitchFamily="34" charset="0"/>
              <a:buChar char="•"/>
            </a:pPr>
            <a:r>
              <a:rPr lang="en-US" sz="2000" b="1" dirty="0" smtClean="0"/>
              <a:t> removal of chips</a:t>
            </a:r>
          </a:p>
          <a:p>
            <a:pPr marL="1485900" lvl="2" indent="-342900">
              <a:spcBef>
                <a:spcPct val="50000"/>
              </a:spcBef>
              <a:buFont typeface="Arial" panose="020B0604020202020204" pitchFamily="34" charset="0"/>
              <a:buChar char="•"/>
            </a:pPr>
            <a:r>
              <a:rPr lang="en-US" sz="2000" b="1" dirty="0"/>
              <a:t>f</a:t>
            </a:r>
            <a:r>
              <a:rPr lang="en-US" sz="2000" b="1" dirty="0" smtClean="0"/>
              <a:t>low of cutting fluid</a:t>
            </a:r>
          </a:p>
          <a:p>
            <a:pPr marL="342900" indent="-342900">
              <a:spcBef>
                <a:spcPct val="50000"/>
              </a:spcBef>
              <a:buFont typeface="Arial" panose="020B0604020202020204" pitchFamily="34" charset="0"/>
              <a:buChar char="•"/>
            </a:pPr>
            <a:endParaRPr lang="en-US" sz="2000" b="1" dirty="0"/>
          </a:p>
        </p:txBody>
      </p:sp>
    </p:spTree>
    <p:extLst>
      <p:ext uri="{BB962C8B-B14F-4D97-AF65-F5344CB8AC3E}">
        <p14:creationId xmlns:p14="http://schemas.microsoft.com/office/powerpoint/2010/main" val="2972783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6</a:t>
            </a:fld>
            <a:endParaRPr lang="en-CA" dirty="0"/>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FLUTE ANGLES </a:t>
            </a:r>
            <a:endParaRPr lang="en-CA" b="1" dirty="0"/>
          </a:p>
        </p:txBody>
      </p:sp>
      <p:sp>
        <p:nvSpPr>
          <p:cNvPr id="4" name="Text Box 3"/>
          <p:cNvSpPr txBox="1">
            <a:spLocks noChangeArrowheads="1"/>
          </p:cNvSpPr>
          <p:nvPr/>
        </p:nvSpPr>
        <p:spPr bwMode="auto">
          <a:xfrm>
            <a:off x="1752600" y="2774950"/>
            <a:ext cx="191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a:t>Slow Spiral</a:t>
            </a:r>
          </a:p>
        </p:txBody>
      </p:sp>
      <p:sp>
        <p:nvSpPr>
          <p:cNvPr id="5" name="Text Box 4"/>
          <p:cNvSpPr txBox="1">
            <a:spLocks noChangeArrowheads="1"/>
          </p:cNvSpPr>
          <p:nvPr/>
        </p:nvSpPr>
        <p:spPr bwMode="auto">
          <a:xfrm>
            <a:off x="1763713" y="4189413"/>
            <a:ext cx="32654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a:t>Medium (</a:t>
            </a:r>
            <a:r>
              <a:rPr lang="en-US" sz="2000" b="1" dirty="0" smtClean="0"/>
              <a:t>Gen Purpose)</a:t>
            </a:r>
            <a:endParaRPr lang="en-US" sz="2000" b="1" dirty="0"/>
          </a:p>
        </p:txBody>
      </p:sp>
      <p:sp>
        <p:nvSpPr>
          <p:cNvPr id="6" name="Text Box 5"/>
          <p:cNvSpPr txBox="1">
            <a:spLocks noChangeArrowheads="1"/>
          </p:cNvSpPr>
          <p:nvPr/>
        </p:nvSpPr>
        <p:spPr bwMode="auto">
          <a:xfrm>
            <a:off x="1752600" y="5764213"/>
            <a:ext cx="2438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000" b="1" dirty="0"/>
              <a:t>Fast Spiral</a:t>
            </a:r>
          </a:p>
        </p:txBody>
      </p:sp>
      <p:sp>
        <p:nvSpPr>
          <p:cNvPr id="7" name="Text Box 6"/>
          <p:cNvSpPr txBox="1">
            <a:spLocks noChangeArrowheads="1"/>
          </p:cNvSpPr>
          <p:nvPr/>
        </p:nvSpPr>
        <p:spPr bwMode="auto">
          <a:xfrm>
            <a:off x="5029200" y="2774950"/>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effectLst>
                  <a:outerShdw blurRad="38100" dist="38100" dir="2700000" algn="tl">
                    <a:srgbClr val="C0C0C0"/>
                  </a:outerShdw>
                </a:effectLst>
              </a:rPr>
              <a:t>18°- 22°</a:t>
            </a:r>
          </a:p>
        </p:txBody>
      </p:sp>
      <p:sp>
        <p:nvSpPr>
          <p:cNvPr id="8" name="Text Box 7"/>
          <p:cNvSpPr txBox="1">
            <a:spLocks noChangeArrowheads="1"/>
          </p:cNvSpPr>
          <p:nvPr/>
        </p:nvSpPr>
        <p:spPr bwMode="auto">
          <a:xfrm>
            <a:off x="5029200" y="4189413"/>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effectLst>
                  <a:outerShdw blurRad="38100" dist="38100" dir="2700000" algn="tl">
                    <a:srgbClr val="C0C0C0"/>
                  </a:outerShdw>
                </a:effectLst>
              </a:rPr>
              <a:t>28°- 32°</a:t>
            </a:r>
          </a:p>
        </p:txBody>
      </p:sp>
      <p:sp>
        <p:nvSpPr>
          <p:cNvPr id="9" name="Text Box 8"/>
          <p:cNvSpPr txBox="1">
            <a:spLocks noChangeArrowheads="1"/>
          </p:cNvSpPr>
          <p:nvPr/>
        </p:nvSpPr>
        <p:spPr bwMode="auto">
          <a:xfrm>
            <a:off x="5029200" y="5764213"/>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effectLst>
                  <a:outerShdw blurRad="38100" dist="38100" dir="2700000" algn="tl">
                    <a:srgbClr val="C0C0C0"/>
                  </a:outerShdw>
                </a:effectLst>
              </a:rPr>
              <a:t>36°- 40°</a:t>
            </a:r>
          </a:p>
        </p:txBody>
      </p:sp>
      <p:pic>
        <p:nvPicPr>
          <p:cNvPr id="10" name="Picture 9" descr="\\1pp-01\Phonebooth\Jim Geske\New PTD Tool Photos\r18s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238" y="1981200"/>
            <a:ext cx="6073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1pp-01\Phonebooth\Jim Geske\New PTD Tool Photos\r15p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5900" y="3529013"/>
            <a:ext cx="60769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pp-01\Phonebooth\Jim Geske\New PTD Tool Photos\r18h1.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0188" y="5037138"/>
            <a:ext cx="609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3635896" y="1916832"/>
            <a:ext cx="1800200" cy="648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16016" y="1916832"/>
            <a:ext cx="1800200" cy="648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55976" y="3493716"/>
            <a:ext cx="1080120" cy="6048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77544" y="3477180"/>
            <a:ext cx="1117104" cy="6433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32040" y="5027366"/>
            <a:ext cx="710952" cy="5272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73748" y="5036047"/>
            <a:ext cx="690414" cy="518616"/>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87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649096" y="224491"/>
            <a:ext cx="282944" cy="365125"/>
          </a:xfrm>
        </p:spPr>
        <p:txBody>
          <a:bodyPr/>
          <a:lstStyle/>
          <a:p>
            <a:fld id="{54F86A86-CA6A-4E67-9F0D-9DBC19FF5F5C}" type="slidenum">
              <a:rPr lang="en-CA" smtClean="0"/>
              <a:t>7</a:t>
            </a:fld>
            <a:endParaRPr lang="en-CA" dirty="0"/>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SHANKS </a:t>
            </a:r>
            <a:endParaRPr lang="en-CA" b="1" dirty="0"/>
          </a:p>
        </p:txBody>
      </p:sp>
      <p:sp>
        <p:nvSpPr>
          <p:cNvPr id="9" name="Text Box 7"/>
          <p:cNvSpPr txBox="1">
            <a:spLocks noChangeArrowheads="1"/>
          </p:cNvSpPr>
          <p:nvPr/>
        </p:nvSpPr>
        <p:spPr bwMode="auto">
          <a:xfrm>
            <a:off x="753492" y="5939988"/>
            <a:ext cx="1944216"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Taper </a:t>
            </a:r>
            <a:r>
              <a:rPr lang="en-US" dirty="0"/>
              <a:t>Shank</a:t>
            </a:r>
          </a:p>
        </p:txBody>
      </p:sp>
      <p:sp>
        <p:nvSpPr>
          <p:cNvPr id="12" name="Text Box 10"/>
          <p:cNvSpPr txBox="1">
            <a:spLocks noChangeArrowheads="1"/>
          </p:cNvSpPr>
          <p:nvPr/>
        </p:nvSpPr>
        <p:spPr bwMode="auto">
          <a:xfrm>
            <a:off x="609476" y="2433153"/>
            <a:ext cx="1944216"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a:t>Straight Shank</a:t>
            </a:r>
          </a:p>
        </p:txBody>
      </p:sp>
      <p:sp>
        <p:nvSpPr>
          <p:cNvPr id="13" name="Text Box 11"/>
          <p:cNvSpPr txBox="1">
            <a:spLocks noChangeArrowheads="1"/>
          </p:cNvSpPr>
          <p:nvPr/>
        </p:nvSpPr>
        <p:spPr bwMode="auto">
          <a:xfrm>
            <a:off x="668698" y="3995772"/>
            <a:ext cx="3035300"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a:t>Reduced Shank</a:t>
            </a:r>
          </a:p>
        </p:txBody>
      </p:sp>
      <p:sp>
        <p:nvSpPr>
          <p:cNvPr id="14" name="Text Box 13"/>
          <p:cNvSpPr txBox="1">
            <a:spLocks noChangeArrowheads="1"/>
          </p:cNvSpPr>
          <p:nvPr/>
        </p:nvSpPr>
        <p:spPr bwMode="auto">
          <a:xfrm>
            <a:off x="827584" y="1167135"/>
            <a:ext cx="7632848" cy="461665"/>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dirty="0" smtClean="0"/>
              <a:t>Common Shank Styles in General Purpose Drilling</a:t>
            </a:r>
            <a:endParaRPr lang="en-US" sz="2400" dirty="0"/>
          </a:p>
        </p:txBody>
      </p:sp>
      <p:sp>
        <p:nvSpPr>
          <p:cNvPr id="19" name="Text Box 11"/>
          <p:cNvSpPr txBox="1">
            <a:spLocks noChangeArrowheads="1"/>
          </p:cNvSpPr>
          <p:nvPr/>
        </p:nvSpPr>
        <p:spPr bwMode="auto">
          <a:xfrm>
            <a:off x="681484" y="4901798"/>
            <a:ext cx="2664296"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a:t>Reduced </a:t>
            </a:r>
            <a:r>
              <a:rPr lang="en-US" dirty="0" smtClean="0"/>
              <a:t>Shank w/Flats</a:t>
            </a:r>
            <a:endParaRPr lang="en-US" dirty="0"/>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13143" b="21141"/>
          <a:stretch/>
        </p:blipFill>
        <p:spPr>
          <a:xfrm flipH="1">
            <a:off x="3563888" y="2515572"/>
            <a:ext cx="3024336" cy="25174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364644" y="3184184"/>
            <a:ext cx="3022092" cy="413019"/>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17820" b="10900"/>
          <a:stretch/>
        </p:blipFill>
        <p:spPr>
          <a:xfrm flipH="1">
            <a:off x="3452318" y="3928201"/>
            <a:ext cx="3600400" cy="641592"/>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l="1457" t="17475" r="2431" b="12624"/>
          <a:stretch/>
        </p:blipFill>
        <p:spPr>
          <a:xfrm flipH="1">
            <a:off x="3524326" y="4864305"/>
            <a:ext cx="3456384" cy="628433"/>
          </a:xfrm>
          <a:prstGeom prst="rect">
            <a:avLst/>
          </a:prstGeom>
        </p:spPr>
      </p:pic>
      <p:sp>
        <p:nvSpPr>
          <p:cNvPr id="24" name="Text Box 10"/>
          <p:cNvSpPr txBox="1">
            <a:spLocks noChangeArrowheads="1"/>
          </p:cNvSpPr>
          <p:nvPr/>
        </p:nvSpPr>
        <p:spPr bwMode="auto">
          <a:xfrm>
            <a:off x="641059" y="3140967"/>
            <a:ext cx="2490781"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a:t>Straight </a:t>
            </a:r>
            <a:r>
              <a:rPr lang="en-US" dirty="0" smtClean="0"/>
              <a:t>Shank w/Flats</a:t>
            </a:r>
            <a:endParaRPr lang="en-US" dirty="0"/>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524326" y="5861260"/>
            <a:ext cx="5152130" cy="515213"/>
          </a:xfrm>
          <a:prstGeom prst="rect">
            <a:avLst/>
          </a:prstGeom>
        </p:spPr>
      </p:pic>
      <p:sp>
        <p:nvSpPr>
          <p:cNvPr id="26" name="Oval 25"/>
          <p:cNvSpPr/>
          <p:nvPr/>
        </p:nvSpPr>
        <p:spPr>
          <a:xfrm>
            <a:off x="3284129" y="2396666"/>
            <a:ext cx="1296144" cy="4565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3347864" y="3135841"/>
            <a:ext cx="1296144" cy="4565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p:cNvSpPr/>
          <p:nvPr/>
        </p:nvSpPr>
        <p:spPr>
          <a:xfrm>
            <a:off x="3380310" y="4010238"/>
            <a:ext cx="1296144" cy="4565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p:cNvSpPr/>
          <p:nvPr/>
        </p:nvSpPr>
        <p:spPr>
          <a:xfrm>
            <a:off x="3380310" y="4901798"/>
            <a:ext cx="1296144" cy="4565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p:cNvSpPr/>
          <p:nvPr/>
        </p:nvSpPr>
        <p:spPr>
          <a:xfrm>
            <a:off x="3385610" y="5890606"/>
            <a:ext cx="1296144" cy="4565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28202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8</a:t>
            </a:fld>
            <a:endParaRPr lang="en-CA" dirty="0"/>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OVERALL LENGTH </a:t>
            </a:r>
            <a:endParaRPr lang="en-CA" b="1" dirty="0"/>
          </a:p>
        </p:txBody>
      </p:sp>
      <p:sp>
        <p:nvSpPr>
          <p:cNvPr id="4" name="Text Box 10"/>
          <p:cNvSpPr txBox="1">
            <a:spLocks noChangeArrowheads="1"/>
          </p:cNvSpPr>
          <p:nvPr/>
        </p:nvSpPr>
        <p:spPr bwMode="auto">
          <a:xfrm>
            <a:off x="693730" y="1628800"/>
            <a:ext cx="2016224"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Stub Length</a:t>
            </a:r>
            <a:endParaRPr lang="en-US" dirty="0"/>
          </a:p>
        </p:txBody>
      </p:sp>
      <p:sp>
        <p:nvSpPr>
          <p:cNvPr id="5" name="Text Box 10"/>
          <p:cNvSpPr txBox="1">
            <a:spLocks noChangeArrowheads="1"/>
          </p:cNvSpPr>
          <p:nvPr/>
        </p:nvSpPr>
        <p:spPr bwMode="auto">
          <a:xfrm>
            <a:off x="680838" y="2204864"/>
            <a:ext cx="2088232"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Mechanic Length</a:t>
            </a:r>
            <a:endParaRPr lang="en-US" dirty="0"/>
          </a:p>
        </p:txBody>
      </p:sp>
      <p:sp>
        <p:nvSpPr>
          <p:cNvPr id="6" name="Text Box 10"/>
          <p:cNvSpPr txBox="1">
            <a:spLocks noChangeArrowheads="1"/>
          </p:cNvSpPr>
          <p:nvPr/>
        </p:nvSpPr>
        <p:spPr bwMode="auto">
          <a:xfrm>
            <a:off x="680838" y="2852936"/>
            <a:ext cx="2016224"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Jobber Length</a:t>
            </a:r>
            <a:endParaRPr lang="en-US" dirty="0"/>
          </a:p>
        </p:txBody>
      </p:sp>
      <p:sp>
        <p:nvSpPr>
          <p:cNvPr id="7" name="Text Box 10"/>
          <p:cNvSpPr txBox="1">
            <a:spLocks noChangeArrowheads="1"/>
          </p:cNvSpPr>
          <p:nvPr/>
        </p:nvSpPr>
        <p:spPr bwMode="auto">
          <a:xfrm>
            <a:off x="693730" y="3429000"/>
            <a:ext cx="2016224" cy="369332"/>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Taper Length</a:t>
            </a:r>
            <a:endParaRPr lang="en-US" dirty="0"/>
          </a:p>
        </p:txBody>
      </p:sp>
      <p:sp>
        <p:nvSpPr>
          <p:cNvPr id="8" name="Text Box 10"/>
          <p:cNvSpPr txBox="1">
            <a:spLocks noChangeArrowheads="1"/>
          </p:cNvSpPr>
          <p:nvPr/>
        </p:nvSpPr>
        <p:spPr bwMode="auto">
          <a:xfrm>
            <a:off x="752846" y="4221088"/>
            <a:ext cx="2304256" cy="646331"/>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Extra Length (8”/12”/18”)</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14788" y="2248551"/>
            <a:ext cx="1641188" cy="22429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858804" y="3453088"/>
            <a:ext cx="2400000" cy="2400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884700" y="5539517"/>
            <a:ext cx="2400000" cy="240000"/>
          </a:xfrm>
          <a:prstGeom prst="rect">
            <a:avLst/>
          </a:prstGeom>
        </p:spPr>
      </p:pic>
      <p:sp>
        <p:nvSpPr>
          <p:cNvPr id="15" name="Text Box 10"/>
          <p:cNvSpPr txBox="1">
            <a:spLocks noChangeArrowheads="1"/>
          </p:cNvSpPr>
          <p:nvPr/>
        </p:nvSpPr>
        <p:spPr bwMode="auto">
          <a:xfrm>
            <a:off x="680838" y="5446965"/>
            <a:ext cx="2376264" cy="646331"/>
          </a:xfrm>
          <a:prstGeom prst="rect">
            <a:avLst/>
          </a:prstGeom>
          <a:noFill/>
          <a:ln>
            <a:noFill/>
          </a:ln>
          <a:effectLst/>
          <a:extLst>
            <a:ext uri="{909E8E84-426E-40DD-AFC4-6F175D3DCCD1}">
              <a14:hiddenFill xmlns:a14="http://schemas.microsoft.com/office/drawing/2010/main">
                <a:gradFill rotWithShape="0">
                  <a:gsLst>
                    <a:gs pos="0">
                      <a:schemeClr val="bg1"/>
                    </a:gs>
                    <a:gs pos="100000">
                      <a:schemeClr val="accent1"/>
                    </a:gs>
                  </a:gsLst>
                  <a:lin ang="189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36783" dir="4091915"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dirty="0" smtClean="0"/>
              <a:t>Aircraft Extension Length (6”/12”)</a:t>
            </a:r>
            <a:endParaRPr lang="en-US" dirty="0"/>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858804" y="5803532"/>
            <a:ext cx="4499900" cy="224995"/>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858804" y="4450414"/>
            <a:ext cx="4458820" cy="2229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843996" y="4721553"/>
            <a:ext cx="5832460" cy="29162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858804" y="4213076"/>
            <a:ext cx="3040560" cy="152028"/>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2843808" y="1725003"/>
            <a:ext cx="1152128" cy="191829"/>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43808" y="2949706"/>
            <a:ext cx="2001076" cy="213448"/>
          </a:xfrm>
          <a:prstGeom prst="rect">
            <a:avLst/>
          </a:prstGeom>
        </p:spPr>
      </p:pic>
      <p:sp>
        <p:nvSpPr>
          <p:cNvPr id="23" name="Text Box 2"/>
          <p:cNvSpPr txBox="1">
            <a:spLocks noChangeArrowheads="1"/>
          </p:cNvSpPr>
          <p:nvPr/>
        </p:nvSpPr>
        <p:spPr bwMode="auto">
          <a:xfrm>
            <a:off x="1732772" y="1018617"/>
            <a:ext cx="5832648" cy="461665"/>
          </a:xfrm>
          <a:prstGeom prst="rect">
            <a:avLst/>
          </a:prstGeom>
          <a:noFill/>
          <a:ln>
            <a:noFill/>
          </a:ln>
          <a:effectLst/>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CA" sz="2400" u="sng" dirty="0" smtClean="0"/>
              <a:t>Common Drill Lengths</a:t>
            </a:r>
            <a:endParaRPr lang="en-US" sz="2400" u="sng" dirty="0">
              <a:solidFill>
                <a:srgbClr val="33CC33"/>
              </a:solidFill>
            </a:endParaRPr>
          </a:p>
        </p:txBody>
      </p:sp>
    </p:spTree>
    <p:extLst>
      <p:ext uri="{BB962C8B-B14F-4D97-AF65-F5344CB8AC3E}">
        <p14:creationId xmlns:p14="http://schemas.microsoft.com/office/powerpoint/2010/main" val="4218933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4F86A86-CA6A-4E67-9F0D-9DBC19FF5F5C}" type="slidenum">
              <a:rPr lang="en-CA" smtClean="0"/>
              <a:t>9</a:t>
            </a:fld>
            <a:endParaRPr lang="en-CA"/>
          </a:p>
        </p:txBody>
      </p:sp>
      <p:sp>
        <p:nvSpPr>
          <p:cNvPr id="3" name="Slide Number Placeholder 1"/>
          <p:cNvSpPr txBox="1">
            <a:spLocks/>
          </p:cNvSpPr>
          <p:nvPr/>
        </p:nvSpPr>
        <p:spPr>
          <a:xfrm>
            <a:off x="5004048" y="224490"/>
            <a:ext cx="302433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smtClean="0"/>
              <a:t>POINT ANGLES </a:t>
            </a:r>
            <a:endParaRPr lang="en-CA" b="1" dirty="0"/>
          </a:p>
        </p:txBody>
      </p:sp>
      <p:pic>
        <p:nvPicPr>
          <p:cNvPr id="4" name="Picture 1026"/>
          <p:cNvPicPr>
            <a:picLocks noChangeAspect="1" noChangeArrowheads="1"/>
          </p:cNvPicPr>
          <p:nvPr/>
        </p:nvPicPr>
        <p:blipFill>
          <a:blip r:embed="rId3">
            <a:extLst>
              <a:ext uri="{28A0092B-C50C-407E-A947-70E740481C1C}">
                <a14:useLocalDpi xmlns:a14="http://schemas.microsoft.com/office/drawing/2010/main" val="0"/>
              </a:ext>
            </a:extLst>
          </a:blip>
          <a:srcRect t="22765"/>
          <a:stretch>
            <a:fillRect/>
          </a:stretch>
        </p:blipFill>
        <p:spPr bwMode="auto">
          <a:xfrm>
            <a:off x="2740418" y="2411338"/>
            <a:ext cx="709612"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475" y="2415530"/>
            <a:ext cx="7715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1031"/>
          <p:cNvSpPr>
            <a:spLocks/>
          </p:cNvSpPr>
          <p:nvPr/>
        </p:nvSpPr>
        <p:spPr bwMode="auto">
          <a:xfrm>
            <a:off x="3095224" y="3834878"/>
            <a:ext cx="763990" cy="530226"/>
          </a:xfrm>
          <a:custGeom>
            <a:avLst/>
            <a:gdLst>
              <a:gd name="T0" fmla="*/ 0 w 322"/>
              <a:gd name="T1" fmla="*/ 381000 h 240"/>
              <a:gd name="T2" fmla="*/ 511175 w 322"/>
              <a:gd name="T3" fmla="*/ 0 h 240"/>
              <a:gd name="T4" fmla="*/ 0 60000 65536"/>
              <a:gd name="T5" fmla="*/ 0 60000 65536"/>
            </a:gdLst>
            <a:ahLst/>
            <a:cxnLst>
              <a:cxn ang="T4">
                <a:pos x="T0" y="T1"/>
              </a:cxn>
              <a:cxn ang="T5">
                <a:pos x="T2" y="T3"/>
              </a:cxn>
            </a:cxnLst>
            <a:rect l="0" t="0" r="r" b="b"/>
            <a:pathLst>
              <a:path w="322" h="240">
                <a:moveTo>
                  <a:pt x="0" y="240"/>
                </a:moveTo>
                <a:lnTo>
                  <a:pt x="322" y="0"/>
                </a:lnTo>
              </a:path>
            </a:pathLst>
          </a:custGeom>
          <a:noFill/>
          <a:ln w="38100"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0" name="Freeform 1032"/>
          <p:cNvSpPr>
            <a:spLocks/>
          </p:cNvSpPr>
          <p:nvPr/>
        </p:nvSpPr>
        <p:spPr bwMode="auto">
          <a:xfrm>
            <a:off x="2204638" y="3834878"/>
            <a:ext cx="890586" cy="530226"/>
          </a:xfrm>
          <a:custGeom>
            <a:avLst/>
            <a:gdLst>
              <a:gd name="T0" fmla="*/ 514350 w 324"/>
              <a:gd name="T1" fmla="*/ 342900 h 216"/>
              <a:gd name="T2" fmla="*/ 0 w 324"/>
              <a:gd name="T3" fmla="*/ 0 h 216"/>
              <a:gd name="T4" fmla="*/ 0 60000 65536"/>
              <a:gd name="T5" fmla="*/ 0 60000 65536"/>
            </a:gdLst>
            <a:ahLst/>
            <a:cxnLst>
              <a:cxn ang="T4">
                <a:pos x="T0" y="T1"/>
              </a:cxn>
              <a:cxn ang="T5">
                <a:pos x="T2" y="T3"/>
              </a:cxn>
            </a:cxnLst>
            <a:rect l="0" t="0" r="r" b="b"/>
            <a:pathLst>
              <a:path w="324" h="216">
                <a:moveTo>
                  <a:pt x="324" y="216"/>
                </a:moveTo>
                <a:lnTo>
                  <a:pt x="0" y="0"/>
                </a:lnTo>
              </a:path>
            </a:pathLst>
          </a:custGeom>
          <a:noFill/>
          <a:ln w="38100"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2" name="Freeform 1034"/>
          <p:cNvSpPr>
            <a:spLocks/>
          </p:cNvSpPr>
          <p:nvPr/>
        </p:nvSpPr>
        <p:spPr bwMode="auto">
          <a:xfrm>
            <a:off x="4749800" y="3849530"/>
            <a:ext cx="1110859" cy="443565"/>
          </a:xfrm>
          <a:custGeom>
            <a:avLst/>
            <a:gdLst>
              <a:gd name="T0" fmla="*/ 720725 w 454"/>
              <a:gd name="T1" fmla="*/ 288925 h 182"/>
              <a:gd name="T2" fmla="*/ 0 w 454"/>
              <a:gd name="T3" fmla="*/ 0 h 182"/>
              <a:gd name="T4" fmla="*/ 0 60000 65536"/>
              <a:gd name="T5" fmla="*/ 0 60000 65536"/>
            </a:gdLst>
            <a:ahLst/>
            <a:cxnLst>
              <a:cxn ang="T4">
                <a:pos x="T0" y="T1"/>
              </a:cxn>
              <a:cxn ang="T5">
                <a:pos x="T2" y="T3"/>
              </a:cxn>
            </a:cxnLst>
            <a:rect l="0" t="0" r="r" b="b"/>
            <a:pathLst>
              <a:path w="454" h="182">
                <a:moveTo>
                  <a:pt x="454" y="182"/>
                </a:moveTo>
                <a:lnTo>
                  <a:pt x="0" y="0"/>
                </a:lnTo>
              </a:path>
            </a:pathLst>
          </a:custGeom>
          <a:noFill/>
          <a:ln w="38100"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3" name="Freeform 1035"/>
          <p:cNvSpPr>
            <a:spLocks/>
          </p:cNvSpPr>
          <p:nvPr/>
        </p:nvSpPr>
        <p:spPr bwMode="auto">
          <a:xfrm>
            <a:off x="5860659" y="3824131"/>
            <a:ext cx="997341" cy="468965"/>
          </a:xfrm>
          <a:custGeom>
            <a:avLst/>
            <a:gdLst>
              <a:gd name="T0" fmla="*/ 0 w 414"/>
              <a:gd name="T1" fmla="*/ 307975 h 194"/>
              <a:gd name="T2" fmla="*/ 657225 w 414"/>
              <a:gd name="T3" fmla="*/ 0 h 194"/>
              <a:gd name="T4" fmla="*/ 0 60000 65536"/>
              <a:gd name="T5" fmla="*/ 0 60000 65536"/>
            </a:gdLst>
            <a:ahLst/>
            <a:cxnLst>
              <a:cxn ang="T4">
                <a:pos x="T0" y="T1"/>
              </a:cxn>
              <a:cxn ang="T5">
                <a:pos x="T2" y="T3"/>
              </a:cxn>
            </a:cxnLst>
            <a:rect l="0" t="0" r="r" b="b"/>
            <a:pathLst>
              <a:path w="414" h="194">
                <a:moveTo>
                  <a:pt x="0" y="194"/>
                </a:moveTo>
                <a:lnTo>
                  <a:pt x="414" y="0"/>
                </a:lnTo>
              </a:path>
            </a:pathLst>
          </a:custGeom>
          <a:noFill/>
          <a:ln w="38100" cap="flat" cmpd="sng">
            <a:solidFill>
              <a:schemeClr val="tx1"/>
            </a:solidFill>
            <a:prstDash val="solid"/>
            <a:round/>
            <a:headEnd type="none" w="med" len="med"/>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4" name="Text Box 1036"/>
          <p:cNvSpPr txBox="1">
            <a:spLocks noChangeArrowheads="1"/>
          </p:cNvSpPr>
          <p:nvPr/>
        </p:nvSpPr>
        <p:spPr bwMode="auto">
          <a:xfrm>
            <a:off x="1906588" y="4375125"/>
            <a:ext cx="2489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sz="2000" b="1" dirty="0">
                <a:effectLst>
                  <a:outerShdw blurRad="38100" dist="38100" dir="2700000" algn="tl">
                    <a:srgbClr val="C0C0C0"/>
                  </a:outerShdw>
                </a:effectLst>
              </a:rPr>
              <a:t>118°  </a:t>
            </a:r>
          </a:p>
        </p:txBody>
      </p:sp>
      <p:sp>
        <p:nvSpPr>
          <p:cNvPr id="15" name="Text Box 1037"/>
          <p:cNvSpPr txBox="1">
            <a:spLocks noChangeArrowheads="1"/>
          </p:cNvSpPr>
          <p:nvPr/>
        </p:nvSpPr>
        <p:spPr bwMode="auto">
          <a:xfrm>
            <a:off x="4949825" y="4375125"/>
            <a:ext cx="19145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dirty="0">
                <a:effectLst>
                  <a:outerShdw blurRad="38100" dist="38100" dir="2700000" algn="tl">
                    <a:srgbClr val="C0C0C0"/>
                  </a:outerShdw>
                </a:effectLst>
              </a:rPr>
              <a:t>135</a:t>
            </a:r>
            <a:r>
              <a:rPr lang="en-US" sz="2000" b="1" dirty="0" smtClean="0">
                <a:effectLst>
                  <a:outerShdw blurRad="38100" dist="38100" dir="2700000" algn="tl">
                    <a:srgbClr val="C0C0C0"/>
                  </a:outerShdw>
                </a:effectLst>
              </a:rPr>
              <a:t>°</a:t>
            </a:r>
            <a:endParaRPr lang="en-US" sz="2000" b="1" dirty="0">
              <a:effectLst>
                <a:outerShdw blurRad="38100" dist="38100" dir="2700000" algn="tl">
                  <a:srgbClr val="C0C0C0"/>
                </a:outerShdw>
              </a:effectLst>
            </a:endParaRPr>
          </a:p>
        </p:txBody>
      </p:sp>
      <p:sp>
        <p:nvSpPr>
          <p:cNvPr id="16" name="Text Box 1038"/>
          <p:cNvSpPr txBox="1">
            <a:spLocks noChangeArrowheads="1"/>
          </p:cNvSpPr>
          <p:nvPr/>
        </p:nvSpPr>
        <p:spPr bwMode="auto">
          <a:xfrm>
            <a:off x="1195388" y="5357813"/>
            <a:ext cx="3200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dirty="0"/>
              <a:t>Used for mild steels and free machining materials</a:t>
            </a:r>
          </a:p>
        </p:txBody>
      </p:sp>
      <p:sp>
        <p:nvSpPr>
          <p:cNvPr id="17" name="Text Box 1039"/>
          <p:cNvSpPr txBox="1">
            <a:spLocks noChangeArrowheads="1"/>
          </p:cNvSpPr>
          <p:nvPr/>
        </p:nvSpPr>
        <p:spPr bwMode="auto">
          <a:xfrm>
            <a:off x="4499992" y="5357813"/>
            <a:ext cx="32785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dirty="0"/>
              <a:t>Used for tough to machine and high alloy materials</a:t>
            </a:r>
          </a:p>
        </p:txBody>
      </p:sp>
      <p:sp>
        <p:nvSpPr>
          <p:cNvPr id="18" name="Text Box 1040"/>
          <p:cNvSpPr txBox="1">
            <a:spLocks noChangeArrowheads="1"/>
          </p:cNvSpPr>
          <p:nvPr/>
        </p:nvSpPr>
        <p:spPr bwMode="auto">
          <a:xfrm>
            <a:off x="2095500" y="1537628"/>
            <a:ext cx="49911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b="1" dirty="0" smtClean="0"/>
              <a:t>Common Drill Point Angles</a:t>
            </a:r>
            <a:endParaRPr lang="en-US" sz="2800" b="1" dirty="0"/>
          </a:p>
        </p:txBody>
      </p:sp>
    </p:spTree>
    <p:extLst>
      <p:ext uri="{BB962C8B-B14F-4D97-AF65-F5344CB8AC3E}">
        <p14:creationId xmlns:p14="http://schemas.microsoft.com/office/powerpoint/2010/main" val="3233445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2">
      <a:dk1>
        <a:srgbClr val="9F2936"/>
      </a:dk1>
      <a:lt1>
        <a:sysClr val="window" lastClr="FFFFFF"/>
      </a:lt1>
      <a:dk2>
        <a:srgbClr val="9F2936"/>
      </a:dk2>
      <a:lt2>
        <a:srgbClr val="E3DED1"/>
      </a:lt2>
      <a:accent1>
        <a:srgbClr val="9F2936"/>
      </a:accent1>
      <a:accent2>
        <a:srgbClr val="9F2936"/>
      </a:accent2>
      <a:accent3>
        <a:srgbClr val="1B587C"/>
      </a:accent3>
      <a:accent4>
        <a:srgbClr val="9F2936"/>
      </a:accent4>
      <a:accent5>
        <a:srgbClr val="9F2936"/>
      </a:accent5>
      <a:accent6>
        <a:srgbClr val="C19859"/>
      </a:accent6>
      <a:hlink>
        <a:srgbClr val="9F2936"/>
      </a:hlink>
      <a:folHlink>
        <a:srgbClr val="9F2936"/>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2688</TotalTime>
  <Words>1806</Words>
  <Application>Microsoft Office PowerPoint</Application>
  <PresentationFormat>On-screen Show (4:3)</PresentationFormat>
  <Paragraphs>246</Paragraphs>
  <Slides>21</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Austin</vt:lpstr>
      <vt:lpstr>Drawing</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Drillco Cutting Tools, Inc</dc:title>
  <dc:creator>Alex Traianopoulos</dc:creator>
  <cp:lastModifiedBy>Alex Traianopoulos</cp:lastModifiedBy>
  <cp:revision>91</cp:revision>
  <dcterms:created xsi:type="dcterms:W3CDTF">2012-08-27T18:10:49Z</dcterms:created>
  <dcterms:modified xsi:type="dcterms:W3CDTF">2013-07-03T18:19:26Z</dcterms:modified>
</cp:coreProperties>
</file>