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302" r:id="rId21"/>
    <p:sldId id="303" r:id="rId22"/>
    <p:sldId id="304" r:id="rId23"/>
    <p:sldId id="305" r:id="rId24"/>
    <p:sldId id="307"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93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89257" autoAdjust="0"/>
  </p:normalViewPr>
  <p:slideViewPr>
    <p:cSldViewPr>
      <p:cViewPr>
        <p:scale>
          <a:sx n="99" d="100"/>
          <a:sy n="99" d="100"/>
        </p:scale>
        <p:origin x="-2010"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4D74-5074-4199-98A0-664602A36992}" type="datetimeFigureOut">
              <a:rPr lang="en-CA" smtClean="0"/>
              <a:t>19/06/2013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0BC43-6978-4FBE-B66E-A633AAE7102A}" type="slidenum">
              <a:rPr lang="en-CA" smtClean="0"/>
              <a:t>‹#›</a:t>
            </a:fld>
            <a:endParaRPr lang="en-CA"/>
          </a:p>
        </p:txBody>
      </p:sp>
    </p:spTree>
    <p:extLst>
      <p:ext uri="{BB962C8B-B14F-4D97-AF65-F5344CB8AC3E}">
        <p14:creationId xmlns:p14="http://schemas.microsoft.com/office/powerpoint/2010/main" val="69851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Imperial Threads: Eg. ¼-20 means 20 threads per inch. To calculate the pitch divide 1 by the threads per inch ( 1/20 = .050” )</a:t>
            </a:r>
          </a:p>
          <a:p>
            <a:r>
              <a:rPr lang="en-CA" smtClean="0"/>
              <a:t>Metric Threads: Eg. M6 x 1.0 give you a pitch of 1 mm.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FC7A3AD0-E34E-4320-8675-A2902B672F4C}" type="slidenum">
              <a:rPr lang="en-US" smtClean="0"/>
              <a:pPr eaLnBrk="1" hangingPunct="1"/>
              <a:t>17</a:t>
            </a:fld>
            <a:endParaRPr lang="en-US" smtClean="0"/>
          </a:p>
        </p:txBody>
      </p:sp>
      <p:sp>
        <p:nvSpPr>
          <p:cNvPr id="36867" name="Rectangle 2"/>
          <p:cNvSpPr>
            <a:spLocks noGrp="1" noRot="1" noChangeAspect="1" noChangeArrowheads="1" noTextEdit="1"/>
          </p:cNvSpPr>
          <p:nvPr>
            <p:ph type="sldImg"/>
          </p:nvPr>
        </p:nvSpPr>
        <p:spPr>
          <a:xfrm>
            <a:off x="1165225" y="679450"/>
            <a:ext cx="4533900" cy="3400425"/>
          </a:xfrm>
          <a:ln/>
        </p:spPr>
      </p:sp>
      <p:sp>
        <p:nvSpPr>
          <p:cNvPr id="36868" name="Rectangle 3"/>
          <p:cNvSpPr>
            <a:spLocks noGrp="1" noChangeArrowheads="1"/>
          </p:cNvSpPr>
          <p:nvPr>
            <p:ph type="body" idx="1"/>
          </p:nvPr>
        </p:nvSpPr>
        <p:spPr>
          <a:xfrm>
            <a:off x="895350" y="4381500"/>
            <a:ext cx="50736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r>
              <a:rPr lang="en-US" sz="1600" smtClean="0"/>
              <a:t>Spiral fluted taps are intended primarily for blind holes. The helical flute transports the chip away from the cutting edges to avoid chip packing.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Add video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3F6F7A90-2812-44D2-96C7-A66C624EA6BE}" type="slidenum">
              <a:rPr lang="en-US" smtClean="0"/>
              <a:pPr eaLnBrk="1" hangingPunct="1"/>
              <a:t>6</a:t>
            </a:fld>
            <a:endParaRPr lang="en-US" smtClean="0"/>
          </a:p>
        </p:txBody>
      </p:sp>
      <p:sp>
        <p:nvSpPr>
          <p:cNvPr id="28675" name="Rectangle 2"/>
          <p:cNvSpPr>
            <a:spLocks noGrp="1" noRot="1" noChangeAspect="1" noChangeArrowheads="1" noTextEdit="1"/>
          </p:cNvSpPr>
          <p:nvPr>
            <p:ph type="sldImg"/>
          </p:nvPr>
        </p:nvSpPr>
        <p:spPr>
          <a:xfrm>
            <a:off x="1165225" y="679450"/>
            <a:ext cx="4533900" cy="3400425"/>
          </a:xfrm>
          <a:ln/>
        </p:spPr>
      </p:sp>
      <p:sp>
        <p:nvSpPr>
          <p:cNvPr id="28676" name="Rectangle 3"/>
          <p:cNvSpPr>
            <a:spLocks noGrp="1" noChangeArrowheads="1"/>
          </p:cNvSpPr>
          <p:nvPr>
            <p:ph type="body" idx="1"/>
          </p:nvPr>
        </p:nvSpPr>
        <p:spPr>
          <a:xfrm>
            <a:off x="895350" y="4381500"/>
            <a:ext cx="50736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5" tIns="44862" rIns="89725" bIns="44862"/>
          <a:lstStyle/>
          <a:p>
            <a:pPr eaLnBrk="1" hangingPunct="1"/>
            <a:r>
              <a:rPr lang="en-US" dirty="0" smtClean="0"/>
              <a:t>Adequate chip room in the flutes to accommodate the </a:t>
            </a:r>
            <a:r>
              <a:rPr lang="en-US" dirty="0" err="1" smtClean="0"/>
              <a:t>swarf</a:t>
            </a:r>
            <a:r>
              <a:rPr lang="en-US" dirty="0" smtClean="0"/>
              <a:t> is of pivotal consideration when selecting a tap.</a:t>
            </a:r>
          </a:p>
          <a:p>
            <a:pPr eaLnBrk="1" hangingPunct="1"/>
            <a:r>
              <a:rPr lang="en-US" dirty="0" smtClean="0"/>
              <a:t>If the flutes are too shallow or too narrow chips will not curl properly and more power to form the thread will be required.</a:t>
            </a:r>
          </a:p>
          <a:p>
            <a:pPr eaLnBrk="1" hangingPunct="1"/>
            <a:r>
              <a:rPr lang="en-US" dirty="0" smtClean="0"/>
              <a:t>Like a drill a tap must cut a chip, accommodate the chip and evacuate the chip.</a:t>
            </a:r>
          </a:p>
          <a:p>
            <a:pPr eaLnBrk="1" hangingPunct="1"/>
            <a:r>
              <a:rPr lang="en-US" dirty="0" smtClean="0"/>
              <a:t>Smaller taps due to their physical limitations do not permit sufficient flute room to evacuate the chips. It is therefore necessary to narrow the lands and increase the hook in order for the tap to cut more freely.</a:t>
            </a:r>
          </a:p>
          <a:p>
            <a:pPr eaLnBrk="1" hangingPunct="1"/>
            <a:r>
              <a:rPr lang="en-US" dirty="0" smtClean="0"/>
              <a:t>On taps smaller than5/16” diameter, the use of 4 flutes is not advisable on Unified Coarse Threads (UNC), as there is not sufficient chip room in the flutes, especially in steel.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833A43C8-A68D-4B1C-86AA-18D9EE6C4208}" type="slidenum">
              <a:rPr lang="en-US" smtClean="0"/>
              <a:pPr eaLnBrk="1" hangingPunct="1"/>
              <a:t>7</a:t>
            </a:fld>
            <a:endParaRPr lang="en-US" smtClean="0"/>
          </a:p>
        </p:txBody>
      </p:sp>
      <p:sp>
        <p:nvSpPr>
          <p:cNvPr id="29699" name="Rectangle 2"/>
          <p:cNvSpPr>
            <a:spLocks noGrp="1" noRot="1" noChangeAspect="1" noChangeArrowheads="1" noTextEdit="1"/>
          </p:cNvSpPr>
          <p:nvPr>
            <p:ph type="sldImg"/>
          </p:nvPr>
        </p:nvSpPr>
        <p:spPr>
          <a:xfrm>
            <a:off x="1165225" y="679450"/>
            <a:ext cx="4533900" cy="3400425"/>
          </a:xfrm>
          <a:ln/>
        </p:spPr>
      </p:sp>
      <p:sp>
        <p:nvSpPr>
          <p:cNvPr id="29700" name="Rectangle 3"/>
          <p:cNvSpPr>
            <a:spLocks noGrp="1" noChangeArrowheads="1"/>
          </p:cNvSpPr>
          <p:nvPr>
            <p:ph type="body" idx="1"/>
          </p:nvPr>
        </p:nvSpPr>
        <p:spPr>
          <a:xfrm>
            <a:off x="895350" y="4381500"/>
            <a:ext cx="50736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5" tIns="44862" rIns="89725" bIns="44862"/>
          <a:lstStyle/>
          <a:p>
            <a:pPr eaLnBrk="1" hangingPunct="1"/>
            <a:r>
              <a:rPr lang="en-US" smtClean="0"/>
              <a:t>The number of flutes of a tap is predicated on the size of tap, the smaller the tap the less number of flutes.</a:t>
            </a:r>
          </a:p>
          <a:p>
            <a:pPr eaLnBrk="1" hangingPunct="1"/>
            <a:r>
              <a:rPr lang="en-US" smtClean="0"/>
              <a:t>Two flute taps provide more area in the flutes for chip curling.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ED84F20D-EDA0-480B-B63E-A41990850295}" type="slidenum">
              <a:rPr lang="en-US" smtClean="0"/>
              <a:pPr eaLnBrk="1" hangingPunct="1"/>
              <a:t>10</a:t>
            </a:fld>
            <a:endParaRPr lang="en-US" smtClean="0"/>
          </a:p>
        </p:txBody>
      </p:sp>
      <p:sp>
        <p:nvSpPr>
          <p:cNvPr id="31747" name="Rectangle 2"/>
          <p:cNvSpPr>
            <a:spLocks noGrp="1" noRot="1" noChangeAspect="1" noChangeArrowheads="1" noTextEdit="1"/>
          </p:cNvSpPr>
          <p:nvPr>
            <p:ph type="sldImg"/>
          </p:nvPr>
        </p:nvSpPr>
        <p:spPr>
          <a:xfrm>
            <a:off x="1165225" y="679450"/>
            <a:ext cx="4533900" cy="3400425"/>
          </a:xfrm>
          <a:ln/>
        </p:spPr>
      </p:sp>
      <p:sp>
        <p:nvSpPr>
          <p:cNvPr id="31748" name="Rectangle 3"/>
          <p:cNvSpPr>
            <a:spLocks noGrp="1" noChangeArrowheads="1"/>
          </p:cNvSpPr>
          <p:nvPr>
            <p:ph type="body" idx="1"/>
          </p:nvPr>
        </p:nvSpPr>
        <p:spPr>
          <a:xfrm>
            <a:off x="895350" y="4381500"/>
            <a:ext cx="50736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5" tIns="44862" rIns="89725" bIns="44862"/>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FBE58BC6-C686-4C8B-B925-AA6DA94A640D}" type="slidenum">
              <a:rPr lang="en-US" smtClean="0"/>
              <a:pPr eaLnBrk="1" hangingPunct="1"/>
              <a:t>11</a:t>
            </a:fld>
            <a:endParaRPr lang="en-US" smtClean="0"/>
          </a:p>
        </p:txBody>
      </p:sp>
      <p:sp>
        <p:nvSpPr>
          <p:cNvPr id="32771" name="Rectangle 2"/>
          <p:cNvSpPr>
            <a:spLocks noGrp="1" noRot="1" noChangeAspect="1" noChangeArrowheads="1" noTextEdit="1"/>
          </p:cNvSpPr>
          <p:nvPr>
            <p:ph type="sldImg"/>
          </p:nvPr>
        </p:nvSpPr>
        <p:spPr>
          <a:xfrm>
            <a:off x="1165225" y="679450"/>
            <a:ext cx="4533900" cy="3400425"/>
          </a:xfrm>
          <a:ln/>
        </p:spPr>
      </p:sp>
      <p:sp>
        <p:nvSpPr>
          <p:cNvPr id="32772" name="Rectangle 3"/>
          <p:cNvSpPr>
            <a:spLocks noGrp="1" noChangeArrowheads="1"/>
          </p:cNvSpPr>
          <p:nvPr>
            <p:ph type="body" idx="1"/>
          </p:nvPr>
        </p:nvSpPr>
        <p:spPr>
          <a:xfrm>
            <a:off x="895350" y="4381500"/>
            <a:ext cx="50736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5" tIns="44862" rIns="89725" bIns="44862"/>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69BD24F4-A5E1-44E9-9D0E-48818F8C8A1F}" type="slidenum">
              <a:rPr lang="en-US" smtClean="0"/>
              <a:pPr eaLnBrk="1" hangingPunct="1"/>
              <a:t>12</a:t>
            </a:fld>
            <a:endParaRPr lang="en-US" smtClean="0"/>
          </a:p>
        </p:txBody>
      </p:sp>
      <p:sp>
        <p:nvSpPr>
          <p:cNvPr id="33795" name="Rectangle 2"/>
          <p:cNvSpPr>
            <a:spLocks noGrp="1" noRot="1" noChangeAspect="1" noChangeArrowheads="1" noTextEdit="1"/>
          </p:cNvSpPr>
          <p:nvPr>
            <p:ph type="sldImg"/>
          </p:nvPr>
        </p:nvSpPr>
        <p:spPr>
          <a:xfrm>
            <a:off x="1165225" y="679450"/>
            <a:ext cx="4533900" cy="3400425"/>
          </a:xfrm>
          <a:ln/>
        </p:spPr>
      </p:sp>
      <p:sp>
        <p:nvSpPr>
          <p:cNvPr id="33796" name="Rectangle 3"/>
          <p:cNvSpPr>
            <a:spLocks noGrp="1" noChangeArrowheads="1"/>
          </p:cNvSpPr>
          <p:nvPr>
            <p:ph type="body" idx="1"/>
          </p:nvPr>
        </p:nvSpPr>
        <p:spPr>
          <a:xfrm>
            <a:off x="895350" y="4381500"/>
            <a:ext cx="50736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5" tIns="44862" rIns="89725" bIns="44862"/>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E178E6B4-2951-4AC0-88E3-11DA30B3C6ED}"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xfrm>
            <a:off x="1165225" y="679450"/>
            <a:ext cx="4533900" cy="3400425"/>
          </a:xfrm>
          <a:ln/>
        </p:spPr>
      </p:sp>
      <p:sp>
        <p:nvSpPr>
          <p:cNvPr id="34820" name="Rectangle 3"/>
          <p:cNvSpPr>
            <a:spLocks noGrp="1" noChangeArrowheads="1"/>
          </p:cNvSpPr>
          <p:nvPr>
            <p:ph type="body" idx="1"/>
          </p:nvPr>
        </p:nvSpPr>
        <p:spPr>
          <a:xfrm>
            <a:off x="895350" y="4381500"/>
            <a:ext cx="50736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r>
              <a:rPr lang="en-US" sz="1600" smtClean="0"/>
              <a:t>Spiral pointed taps push the chip forward so they are truly recommended for thru holes. They can be used on some blind holes only if there is ample chip space to accommodate the swarf.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Add video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9FD8DBE-5B5A-46AC-A2A1-AF41C5C34ABF}" type="datetime4">
              <a:rPr lang="en-US" smtClean="0"/>
              <a:t>June 19, 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4F86A86-CA6A-4E67-9F0D-9DBC19FF5F5C}" type="slidenum">
              <a:rPr lang="en-CA" smtClean="0"/>
              <a:t>‹#›</a:t>
            </a:fld>
            <a:endParaRPr lang="en-CA"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372D2-9E9D-4098-9E79-96498894478E}" type="datetime4">
              <a:rPr lang="en-US" smtClean="0"/>
              <a:t>June 19,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679C9-7B59-42E3-9082-3480C397C08C}" type="datetime4">
              <a:rPr lang="en-US" smtClean="0"/>
              <a:t>June 19,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86A86-CA6A-4E67-9F0D-9DBC19FF5F5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1143000"/>
          </a:xfrm>
        </p:spPr>
        <p:txBody>
          <a:bodyPr/>
          <a:lstStyle>
            <a:lvl1pPr>
              <a:defRPr u="sng"/>
            </a:lvl1pPr>
          </a:lstStyle>
          <a:p>
            <a:r>
              <a:rPr lang="en-US" dirty="0" smtClean="0"/>
              <a:t>Click to edit Master title style</a:t>
            </a:r>
            <a:endParaRPr lang="en-US" dirty="0"/>
          </a:p>
        </p:txBody>
      </p:sp>
      <p:sp>
        <p:nvSpPr>
          <p:cNvPr id="3" name="Content Placeholder 2"/>
          <p:cNvSpPr>
            <a:spLocks noGrp="1"/>
          </p:cNvSpPr>
          <p:nvPr>
            <p:ph idx="1"/>
          </p:nvPr>
        </p:nvSpPr>
        <p:spPr>
          <a:xfrm>
            <a:off x="1043492" y="2060692"/>
            <a:ext cx="6777317" cy="3508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2A1C04-FC5F-45EA-8DD3-D351BC1493A1}" type="datetime4">
              <a:rPr lang="en-US" smtClean="0"/>
              <a:t>June 19,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FE5E72-5DB6-4761-AE59-06AD3B4053F3}" type="datetime4">
              <a:rPr lang="en-US" smtClean="0"/>
              <a:t>June 19,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86A86-CA6A-4E67-9F0D-9DBC19FF5F5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C8B8E65-4D69-4087-AC12-90A4B7F3278D}" type="datetime4">
              <a:rPr lang="en-US" smtClean="0"/>
              <a:t>June 19,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86A86-CA6A-4E67-9F0D-9DBC19FF5F5C}"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D64FC0-889B-4739-8797-1F466454169A}" type="datetime4">
              <a:rPr lang="en-US" smtClean="0"/>
              <a:t>June 19,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DAA6D-7B35-4ED7-832C-077B16E04AFD}" type="datetime4">
              <a:rPr lang="en-US" smtClean="0"/>
              <a:t>June 19,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0413C-CA81-46E5-865E-2BA22097F015}" type="datetime4">
              <a:rPr lang="en-US" smtClean="0"/>
              <a:t>June 19,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AA5804-2981-4554-B735-623A3F5E031E}" type="datetime4">
              <a:rPr lang="en-US" smtClean="0"/>
              <a:t>June 19, 2013</a:t>
            </a:fld>
            <a:endParaRPr lang="en-US"/>
          </a:p>
        </p:txBody>
      </p:sp>
      <p:sp>
        <p:nvSpPr>
          <p:cNvPr id="7" name="Slide Number Placeholder 6"/>
          <p:cNvSpPr>
            <a:spLocks noGrp="1"/>
          </p:cNvSpPr>
          <p:nvPr>
            <p:ph type="sldNum" sz="quarter" idx="12"/>
          </p:nvPr>
        </p:nvSpPr>
        <p:spPr/>
        <p:txBody>
          <a:bodyPr/>
          <a:lstStyle/>
          <a:p>
            <a:fld id="{54F86A86-CA6A-4E67-9F0D-9DBC19FF5F5C}"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0D045-DAD1-4F26-BAD9-A229412EFDB3}" type="datetime4">
              <a:rPr lang="en-US" smtClean="0"/>
              <a:t>June 19, 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D518358-BD34-433D-B7D1-05A2BB7AF082}" type="datetime4">
              <a:rPr lang="en-US" smtClean="0"/>
              <a:t>June 19, 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4F86A86-CA6A-4E67-9F0D-9DBC19FF5F5C}"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6718" y="4387577"/>
            <a:ext cx="2790963" cy="1260629"/>
          </a:xfrm>
        </p:spPr>
        <p:txBody>
          <a:bodyPr>
            <a:normAutofit/>
          </a:bodyPr>
          <a:lstStyle/>
          <a:p>
            <a:pPr algn="ctr"/>
            <a:r>
              <a:rPr lang="en-CA" sz="2800" b="1" dirty="0" smtClean="0"/>
              <a:t>Module 1</a:t>
            </a:r>
          </a:p>
          <a:p>
            <a:pPr algn="ctr"/>
            <a:r>
              <a:rPr lang="en-CA" sz="2800" b="1" dirty="0" smtClean="0"/>
              <a:t>TAPPING</a:t>
            </a:r>
            <a:endParaRPr lang="en-CA" sz="2800" b="1" dirty="0"/>
          </a:p>
        </p:txBody>
      </p:sp>
      <p:sp>
        <p:nvSpPr>
          <p:cNvPr id="5" name="Slide Number Placeholder 4"/>
          <p:cNvSpPr>
            <a:spLocks noGrp="1"/>
          </p:cNvSpPr>
          <p:nvPr>
            <p:ph type="sldNum" sz="quarter" idx="12"/>
          </p:nvPr>
        </p:nvSpPr>
        <p:spPr/>
        <p:txBody>
          <a:bodyPr/>
          <a:lstStyle/>
          <a:p>
            <a:fld id="{54F86A86-CA6A-4E67-9F0D-9DBC19FF5F5C}" type="slidenum">
              <a:rPr lang="en-CA" smtClean="0"/>
              <a:t>1</a:t>
            </a:fld>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209609"/>
            <a:ext cx="3456384" cy="83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73" t="4838" r="-1"/>
          <a:stretch/>
        </p:blipFill>
        <p:spPr bwMode="auto">
          <a:xfrm>
            <a:off x="4732436" y="144856"/>
            <a:ext cx="3295948" cy="206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44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3981450"/>
            <a:ext cx="8077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342900" indent="-342900" algn="l">
              <a:spcBef>
                <a:spcPct val="50000"/>
              </a:spcBef>
              <a:buClr>
                <a:srgbClr val="D31F36"/>
              </a:buClr>
              <a:buFont typeface="Arial" pitchFamily="34" charset="0"/>
              <a:buChar char="•"/>
            </a:pPr>
            <a:r>
              <a:rPr lang="en-US" sz="2400" dirty="0">
                <a:solidFill>
                  <a:srgbClr val="9F2936"/>
                </a:solidFill>
              </a:rPr>
              <a:t>  Longest chamfer for standard hand taps</a:t>
            </a:r>
          </a:p>
          <a:p>
            <a:pPr marL="342900" indent="-342900" algn="l">
              <a:spcBef>
                <a:spcPct val="50000"/>
              </a:spcBef>
              <a:buClr>
                <a:srgbClr val="D31F36"/>
              </a:buClr>
              <a:buFont typeface="Arial" pitchFamily="34" charset="0"/>
              <a:buChar char="•"/>
            </a:pPr>
            <a:r>
              <a:rPr lang="en-US" sz="2400" dirty="0">
                <a:solidFill>
                  <a:srgbClr val="9F2936"/>
                </a:solidFill>
              </a:rPr>
              <a:t>  Ensures easier starting with less torque</a:t>
            </a:r>
          </a:p>
          <a:p>
            <a:pPr marL="342900" indent="-342900" algn="l">
              <a:spcBef>
                <a:spcPct val="50000"/>
              </a:spcBef>
              <a:buClr>
                <a:srgbClr val="D31F36"/>
              </a:buClr>
              <a:buFont typeface="Arial" pitchFamily="34" charset="0"/>
              <a:buChar char="•"/>
            </a:pPr>
            <a:r>
              <a:rPr lang="en-US" sz="2400" dirty="0">
                <a:solidFill>
                  <a:srgbClr val="9F2936"/>
                </a:solidFill>
              </a:rPr>
              <a:t>  Suitable for tapping difficult to machine materials</a:t>
            </a:r>
          </a:p>
          <a:p>
            <a:pPr marL="342900" indent="-342900" algn="l">
              <a:spcBef>
                <a:spcPct val="50000"/>
              </a:spcBef>
              <a:buClr>
                <a:srgbClr val="D31F36"/>
              </a:buClr>
              <a:buFont typeface="Arial" pitchFamily="34" charset="0"/>
              <a:buChar char="•"/>
            </a:pPr>
            <a:r>
              <a:rPr lang="en-US" sz="2400" dirty="0">
                <a:solidFill>
                  <a:srgbClr val="9F2936"/>
                </a:solidFill>
              </a:rPr>
              <a:t>  Not recommended for blind holes</a:t>
            </a:r>
          </a:p>
        </p:txBody>
      </p:sp>
      <p:pic>
        <p:nvPicPr>
          <p:cNvPr id="13315" name="Picture 4" descr="PT100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54848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Line 5"/>
          <p:cNvSpPr>
            <a:spLocks noChangeShapeType="1"/>
          </p:cNvSpPr>
          <p:nvPr/>
        </p:nvSpPr>
        <p:spPr bwMode="auto">
          <a:xfrm flipV="1">
            <a:off x="6781800" y="2057400"/>
            <a:ext cx="0" cy="514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3317" name="Line 6"/>
          <p:cNvSpPr>
            <a:spLocks noChangeShapeType="1"/>
          </p:cNvSpPr>
          <p:nvPr/>
        </p:nvSpPr>
        <p:spPr bwMode="auto">
          <a:xfrm flipV="1">
            <a:off x="5981700" y="2057400"/>
            <a:ext cx="0" cy="514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3318" name="Line 7"/>
          <p:cNvSpPr>
            <a:spLocks noChangeShapeType="1"/>
          </p:cNvSpPr>
          <p:nvPr/>
        </p:nvSpPr>
        <p:spPr bwMode="auto">
          <a:xfrm>
            <a:off x="5981700" y="2133600"/>
            <a:ext cx="800100" cy="0"/>
          </a:xfrm>
          <a:prstGeom prst="line">
            <a:avLst/>
          </a:prstGeom>
          <a:noFill/>
          <a:ln w="28575">
            <a:solidFill>
              <a:schemeClr val="tx1"/>
            </a:solidFill>
            <a:round/>
            <a:headEnd type="stealth" w="sm" len="lg"/>
            <a:tailEnd type="stealth" w="sm" len="lg"/>
          </a:ln>
          <a:extLst>
            <a:ext uri="{909E8E84-426E-40DD-AFC4-6F175D3DCCD1}">
              <a14:hiddenFill xmlns:a14="http://schemas.microsoft.com/office/drawing/2010/main">
                <a:noFill/>
              </a14:hiddenFill>
            </a:ext>
          </a:extLst>
        </p:spPr>
        <p:txBody>
          <a:bodyPr wrap="none" anchor="ctr"/>
          <a:lstStyle/>
          <a:p>
            <a:endParaRPr lang="en-CA"/>
          </a:p>
        </p:txBody>
      </p:sp>
      <p:sp>
        <p:nvSpPr>
          <p:cNvPr id="13319" name="Text Box 8"/>
          <p:cNvSpPr txBox="1">
            <a:spLocks noChangeArrowheads="1"/>
          </p:cNvSpPr>
          <p:nvPr/>
        </p:nvSpPr>
        <p:spPr bwMode="auto">
          <a:xfrm>
            <a:off x="6019800" y="17526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900" b="1"/>
              <a:t>8 - 10 Threads  </a:t>
            </a:r>
          </a:p>
        </p:txBody>
      </p:sp>
      <p:sp>
        <p:nvSpPr>
          <p:cNvPr id="13321" name="Rectangle 10"/>
          <p:cNvSpPr>
            <a:spLocks noChangeArrowheads="1"/>
          </p:cNvSpPr>
          <p:nvPr/>
        </p:nvSpPr>
        <p:spPr bwMode="auto">
          <a:xfrm>
            <a:off x="5773737" y="3390900"/>
            <a:ext cx="2016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pPr>
            <a:r>
              <a:rPr lang="en-US" b="1" dirty="0">
                <a:solidFill>
                  <a:srgbClr val="58595B"/>
                </a:solidFill>
              </a:rPr>
              <a:t>Taper Lead</a:t>
            </a:r>
            <a:endParaRPr lang="en-US" sz="1700" b="1" dirty="0">
              <a:solidFill>
                <a:srgbClr val="58595B"/>
              </a:solidFill>
            </a:endParaRPr>
          </a:p>
        </p:txBody>
      </p:sp>
      <p:sp>
        <p:nvSpPr>
          <p:cNvPr id="2" name="Slide Number Placeholder 1"/>
          <p:cNvSpPr>
            <a:spLocks noGrp="1"/>
          </p:cNvSpPr>
          <p:nvPr>
            <p:ph type="sldNum" sz="quarter" idx="12"/>
          </p:nvPr>
        </p:nvSpPr>
        <p:spPr/>
        <p:txBody>
          <a:bodyPr/>
          <a:lstStyle/>
          <a:p>
            <a:fld id="{54F86A86-CA6A-4E67-9F0D-9DBC19FF5F5C}" type="slidenum">
              <a:rPr lang="en-CA" smtClean="0"/>
              <a:t>10</a:t>
            </a:fld>
            <a:endParaRPr lang="en-CA"/>
          </a:p>
        </p:txBody>
      </p:sp>
      <p:sp>
        <p:nvSpPr>
          <p:cNvPr id="11"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TAPER HAND TAPS</a:t>
            </a:r>
            <a:endParaRPr lang="en-CA" sz="2000" b="1" dirty="0"/>
          </a:p>
        </p:txBody>
      </p:sp>
    </p:spTree>
    <p:extLst>
      <p:ext uri="{BB962C8B-B14F-4D97-AF65-F5344CB8AC3E}">
        <p14:creationId xmlns:p14="http://schemas.microsoft.com/office/powerpoint/2010/main" val="407644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4016375"/>
            <a:ext cx="83629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342900" indent="-342900" algn="l">
              <a:lnSpc>
                <a:spcPct val="110000"/>
              </a:lnSpc>
              <a:spcBef>
                <a:spcPct val="50000"/>
              </a:spcBef>
              <a:buClr>
                <a:srgbClr val="D31F36"/>
              </a:buClr>
              <a:buFont typeface="Arial" pitchFamily="34" charset="0"/>
              <a:buChar char="•"/>
            </a:pPr>
            <a:r>
              <a:rPr lang="en-US" sz="2400" dirty="0">
                <a:solidFill>
                  <a:srgbClr val="9F2936"/>
                </a:solidFill>
              </a:rPr>
              <a:t>  The general purpose tap of the industry</a:t>
            </a:r>
          </a:p>
          <a:p>
            <a:pPr marL="342900" indent="-342900" algn="l">
              <a:lnSpc>
                <a:spcPct val="110000"/>
              </a:lnSpc>
              <a:spcBef>
                <a:spcPct val="50000"/>
              </a:spcBef>
              <a:buClr>
                <a:srgbClr val="D31F36"/>
              </a:buClr>
              <a:buFont typeface="Arial" pitchFamily="34" charset="0"/>
              <a:buChar char="•"/>
            </a:pPr>
            <a:r>
              <a:rPr lang="en-US" sz="2400" dirty="0">
                <a:solidFill>
                  <a:srgbClr val="9F2936"/>
                </a:solidFill>
              </a:rPr>
              <a:t>  Most commonly used for hand or machine tapping</a:t>
            </a:r>
          </a:p>
          <a:p>
            <a:pPr marL="342900" indent="-342900" algn="l">
              <a:spcBef>
                <a:spcPct val="50000"/>
              </a:spcBef>
              <a:buClr>
                <a:srgbClr val="D31F36"/>
              </a:buClr>
              <a:buFont typeface="Arial" pitchFamily="34" charset="0"/>
              <a:buChar char="•"/>
            </a:pPr>
            <a:r>
              <a:rPr lang="en-US" sz="2400" dirty="0">
                <a:solidFill>
                  <a:srgbClr val="9F2936"/>
                </a:solidFill>
              </a:rPr>
              <a:t>  Suitable for through holes and most blind holes</a:t>
            </a:r>
          </a:p>
        </p:txBody>
      </p:sp>
      <p:pic>
        <p:nvPicPr>
          <p:cNvPr id="14339" name="Picture 4" descr="PT100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14600"/>
            <a:ext cx="54848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6248400" y="1828800"/>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900" b="1"/>
              <a:t>3 - 5 Threads</a:t>
            </a:r>
          </a:p>
        </p:txBody>
      </p:sp>
      <p:sp>
        <p:nvSpPr>
          <p:cNvPr id="14341" name="Line 6"/>
          <p:cNvSpPr>
            <a:spLocks noChangeShapeType="1"/>
          </p:cNvSpPr>
          <p:nvPr/>
        </p:nvSpPr>
        <p:spPr bwMode="auto">
          <a:xfrm flipV="1">
            <a:off x="6858000" y="221615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4342" name="Line 7"/>
          <p:cNvSpPr>
            <a:spLocks noChangeShapeType="1"/>
          </p:cNvSpPr>
          <p:nvPr/>
        </p:nvSpPr>
        <p:spPr bwMode="auto">
          <a:xfrm flipV="1">
            <a:off x="6413500" y="221615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4343" name="Line 8"/>
          <p:cNvSpPr>
            <a:spLocks noChangeShapeType="1"/>
          </p:cNvSpPr>
          <p:nvPr/>
        </p:nvSpPr>
        <p:spPr bwMode="auto">
          <a:xfrm flipH="1">
            <a:off x="6413500" y="2292350"/>
            <a:ext cx="444500" cy="0"/>
          </a:xfrm>
          <a:prstGeom prst="line">
            <a:avLst/>
          </a:prstGeom>
          <a:noFill/>
          <a:ln w="19050">
            <a:solidFill>
              <a:schemeClr val="tx1"/>
            </a:solidFill>
            <a:round/>
            <a:headEnd type="stealth" w="sm" len="lg"/>
            <a:tailEnd type="stealth" w="sm" len="lg"/>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4345" name="Rectangle 10"/>
          <p:cNvSpPr>
            <a:spLocks noChangeArrowheads="1"/>
          </p:cNvSpPr>
          <p:nvPr/>
        </p:nvSpPr>
        <p:spPr bwMode="auto">
          <a:xfrm>
            <a:off x="5240337" y="3356992"/>
            <a:ext cx="2016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pPr>
            <a:r>
              <a:rPr lang="en-US" b="1" dirty="0">
                <a:solidFill>
                  <a:srgbClr val="58595B"/>
                </a:solidFill>
              </a:rPr>
              <a:t>Plug Lead</a:t>
            </a:r>
            <a:endParaRPr lang="en-US" sz="1700" b="1" dirty="0">
              <a:solidFill>
                <a:srgbClr val="58595B"/>
              </a:solidFill>
            </a:endParaRPr>
          </a:p>
        </p:txBody>
      </p:sp>
      <p:sp>
        <p:nvSpPr>
          <p:cNvPr id="2" name="Slide Number Placeholder 1"/>
          <p:cNvSpPr>
            <a:spLocks noGrp="1"/>
          </p:cNvSpPr>
          <p:nvPr>
            <p:ph type="sldNum" sz="quarter" idx="12"/>
          </p:nvPr>
        </p:nvSpPr>
        <p:spPr/>
        <p:txBody>
          <a:bodyPr/>
          <a:lstStyle/>
          <a:p>
            <a:fld id="{54F86A86-CA6A-4E67-9F0D-9DBC19FF5F5C}" type="slidenum">
              <a:rPr lang="en-CA" smtClean="0"/>
              <a:t>11</a:t>
            </a:fld>
            <a:endParaRPr lang="en-CA"/>
          </a:p>
        </p:txBody>
      </p:sp>
      <p:sp>
        <p:nvSpPr>
          <p:cNvPr id="11"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PLUG HAND TAPS</a:t>
            </a:r>
            <a:endParaRPr lang="en-CA" sz="2000" b="1" dirty="0"/>
          </a:p>
        </p:txBody>
      </p:sp>
    </p:spTree>
    <p:extLst>
      <p:ext uri="{BB962C8B-B14F-4D97-AF65-F5344CB8AC3E}">
        <p14:creationId xmlns:p14="http://schemas.microsoft.com/office/powerpoint/2010/main" val="801202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9552" y="3815248"/>
            <a:ext cx="8382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342900" indent="-342900" algn="l">
              <a:spcBef>
                <a:spcPct val="50000"/>
              </a:spcBef>
              <a:buClr>
                <a:srgbClr val="D31F36"/>
              </a:buClr>
              <a:buFont typeface="Arial" pitchFamily="34" charset="0"/>
              <a:buChar char="•"/>
            </a:pPr>
            <a:r>
              <a:rPr lang="en-US" sz="2400" dirty="0"/>
              <a:t>  Recommended for blind holes</a:t>
            </a:r>
          </a:p>
          <a:p>
            <a:pPr marL="342900" indent="-342900" algn="l">
              <a:lnSpc>
                <a:spcPct val="110000"/>
              </a:lnSpc>
              <a:spcBef>
                <a:spcPct val="50000"/>
              </a:spcBef>
              <a:buClr>
                <a:srgbClr val="D31F36"/>
              </a:buClr>
              <a:buFont typeface="Arial" pitchFamily="34" charset="0"/>
              <a:buChar char="•"/>
            </a:pPr>
            <a:r>
              <a:rPr lang="en-US" sz="2400" dirty="0"/>
              <a:t>  Suitable for threading close to the bottom of a blind hole</a:t>
            </a:r>
          </a:p>
          <a:p>
            <a:pPr marL="342900" indent="-342900" algn="l">
              <a:lnSpc>
                <a:spcPct val="80000"/>
              </a:lnSpc>
              <a:spcBef>
                <a:spcPct val="50000"/>
              </a:spcBef>
              <a:buClr>
                <a:srgbClr val="D31F36"/>
              </a:buClr>
              <a:buFont typeface="Arial" pitchFamily="34" charset="0"/>
              <a:buChar char="•"/>
            </a:pPr>
            <a:r>
              <a:rPr lang="en-US" sz="2400" dirty="0"/>
              <a:t>  Higher torque due to shorter chamfer length</a:t>
            </a:r>
          </a:p>
          <a:p>
            <a:pPr marL="342900" indent="-342900" algn="l">
              <a:lnSpc>
                <a:spcPct val="80000"/>
              </a:lnSpc>
              <a:spcBef>
                <a:spcPct val="50000"/>
              </a:spcBef>
              <a:buClr>
                <a:srgbClr val="D31F36"/>
              </a:buClr>
              <a:buFont typeface="Arial" pitchFamily="34" charset="0"/>
              <a:buChar char="•"/>
            </a:pPr>
            <a:r>
              <a:rPr lang="en-US" sz="2400" dirty="0"/>
              <a:t>  Not recommended for starting new threads</a:t>
            </a:r>
          </a:p>
        </p:txBody>
      </p:sp>
      <p:pic>
        <p:nvPicPr>
          <p:cNvPr id="15363" name="Picture 4" descr="PT1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621" y="2111132"/>
            <a:ext cx="54848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6873621" y="1349132"/>
            <a:ext cx="692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900" b="1"/>
              <a:t>1 - 2 Threads</a:t>
            </a:r>
          </a:p>
        </p:txBody>
      </p:sp>
      <p:sp>
        <p:nvSpPr>
          <p:cNvPr id="15365" name="Line 6"/>
          <p:cNvSpPr>
            <a:spLocks noChangeShapeType="1"/>
          </p:cNvSpPr>
          <p:nvPr/>
        </p:nvSpPr>
        <p:spPr bwMode="auto">
          <a:xfrm flipV="1">
            <a:off x="7280021" y="1711082"/>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5366" name="Line 7"/>
          <p:cNvSpPr>
            <a:spLocks noChangeShapeType="1"/>
          </p:cNvSpPr>
          <p:nvPr/>
        </p:nvSpPr>
        <p:spPr bwMode="auto">
          <a:xfrm flipV="1">
            <a:off x="7121271" y="1711082"/>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5367" name="Line 8"/>
          <p:cNvSpPr>
            <a:spLocks noChangeShapeType="1"/>
          </p:cNvSpPr>
          <p:nvPr/>
        </p:nvSpPr>
        <p:spPr bwMode="auto">
          <a:xfrm>
            <a:off x="6759321" y="1787282"/>
            <a:ext cx="361950" cy="0"/>
          </a:xfrm>
          <a:prstGeom prst="line">
            <a:avLst/>
          </a:prstGeom>
          <a:noFill/>
          <a:ln w="1905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5368" name="Line 9"/>
          <p:cNvSpPr>
            <a:spLocks noChangeShapeType="1"/>
          </p:cNvSpPr>
          <p:nvPr/>
        </p:nvSpPr>
        <p:spPr bwMode="auto">
          <a:xfrm flipH="1">
            <a:off x="7280021" y="1787282"/>
            <a:ext cx="336550" cy="0"/>
          </a:xfrm>
          <a:prstGeom prst="line">
            <a:avLst/>
          </a:prstGeom>
          <a:noFill/>
          <a:ln w="1905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5370" name="Rectangle 11"/>
          <p:cNvSpPr>
            <a:spLocks noChangeArrowheads="1"/>
          </p:cNvSpPr>
          <p:nvPr/>
        </p:nvSpPr>
        <p:spPr bwMode="auto">
          <a:xfrm>
            <a:off x="4864325" y="3038232"/>
            <a:ext cx="24479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pPr>
            <a:r>
              <a:rPr lang="en-US" b="1" dirty="0">
                <a:solidFill>
                  <a:srgbClr val="58595B"/>
                </a:solidFill>
              </a:rPr>
              <a:t>Bottoming Lead</a:t>
            </a:r>
            <a:endParaRPr lang="en-US" sz="1700" b="1" dirty="0">
              <a:solidFill>
                <a:srgbClr val="58595B"/>
              </a:solidFill>
            </a:endParaRPr>
          </a:p>
        </p:txBody>
      </p:sp>
      <p:sp>
        <p:nvSpPr>
          <p:cNvPr id="2" name="Slide Number Placeholder 1"/>
          <p:cNvSpPr>
            <a:spLocks noGrp="1"/>
          </p:cNvSpPr>
          <p:nvPr>
            <p:ph type="sldNum" sz="quarter" idx="12"/>
          </p:nvPr>
        </p:nvSpPr>
        <p:spPr/>
        <p:txBody>
          <a:bodyPr/>
          <a:lstStyle/>
          <a:p>
            <a:fld id="{54F86A86-CA6A-4E67-9F0D-9DBC19FF5F5C}" type="slidenum">
              <a:rPr lang="en-CA" smtClean="0"/>
              <a:t>12</a:t>
            </a:fld>
            <a:endParaRPr lang="en-CA"/>
          </a:p>
        </p:txBody>
      </p:sp>
      <p:sp>
        <p:nvSpPr>
          <p:cNvPr id="12" name="Slide Number Placeholder 1"/>
          <p:cNvSpPr txBox="1">
            <a:spLocks/>
          </p:cNvSpPr>
          <p:nvPr/>
        </p:nvSpPr>
        <p:spPr>
          <a:xfrm>
            <a:off x="5004048" y="224490"/>
            <a:ext cx="316835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BOTTOMING HAND TAPS</a:t>
            </a:r>
            <a:endParaRPr lang="en-CA" sz="2000" b="1" dirty="0"/>
          </a:p>
        </p:txBody>
      </p:sp>
    </p:spTree>
    <p:extLst>
      <p:ext uri="{BB962C8B-B14F-4D97-AF65-F5344CB8AC3E}">
        <p14:creationId xmlns:p14="http://schemas.microsoft.com/office/powerpoint/2010/main" val="4153335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20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916" t="3258" r="9155" b="79"/>
          <a:stretch>
            <a:fillRect/>
          </a:stretch>
        </p:blipFill>
        <p:spPr bwMode="auto">
          <a:xfrm>
            <a:off x="2411413" y="2205038"/>
            <a:ext cx="3587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E535"/>
          <p:cNvPicPr>
            <a:picLocks noChangeAspect="1" noChangeArrowheads="1"/>
          </p:cNvPicPr>
          <p:nvPr/>
        </p:nvPicPr>
        <p:blipFill>
          <a:blip r:embed="rId3">
            <a:extLst>
              <a:ext uri="{28A0092B-C50C-407E-A947-70E740481C1C}">
                <a14:useLocalDpi xmlns:a14="http://schemas.microsoft.com/office/drawing/2010/main" val="0"/>
              </a:ext>
            </a:extLst>
          </a:blip>
          <a:srcRect l="1144" t="3726"/>
          <a:stretch>
            <a:fillRect/>
          </a:stretch>
        </p:blipFill>
        <p:spPr bwMode="auto">
          <a:xfrm>
            <a:off x="5795963" y="2205038"/>
            <a:ext cx="411162"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571500" y="1295400"/>
            <a:ext cx="1058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000" dirty="0">
                <a:solidFill>
                  <a:srgbClr val="9F2936"/>
                </a:solidFill>
              </a:rPr>
              <a:t>Straight</a:t>
            </a:r>
          </a:p>
          <a:p>
            <a:r>
              <a:rPr lang="en-US" sz="2000" dirty="0">
                <a:solidFill>
                  <a:srgbClr val="9F2936"/>
                </a:solidFill>
              </a:rPr>
              <a:t>Flute</a:t>
            </a:r>
          </a:p>
        </p:txBody>
      </p:sp>
      <p:sp>
        <p:nvSpPr>
          <p:cNvPr id="5125" name="Text Box 5"/>
          <p:cNvSpPr txBox="1">
            <a:spLocks noChangeArrowheads="1"/>
          </p:cNvSpPr>
          <p:nvPr/>
        </p:nvSpPr>
        <p:spPr bwMode="auto">
          <a:xfrm>
            <a:off x="2198688" y="1295400"/>
            <a:ext cx="835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000" dirty="0">
                <a:solidFill>
                  <a:srgbClr val="9F2936"/>
                </a:solidFill>
              </a:rPr>
              <a:t>Spiral</a:t>
            </a:r>
          </a:p>
          <a:p>
            <a:r>
              <a:rPr lang="en-US" sz="2000" dirty="0">
                <a:solidFill>
                  <a:srgbClr val="9F2936"/>
                </a:solidFill>
              </a:rPr>
              <a:t>Flute</a:t>
            </a:r>
          </a:p>
        </p:txBody>
      </p:sp>
      <p:sp>
        <p:nvSpPr>
          <p:cNvPr id="5126" name="Text Box 6"/>
          <p:cNvSpPr txBox="1">
            <a:spLocks noChangeArrowheads="1"/>
          </p:cNvSpPr>
          <p:nvPr/>
        </p:nvSpPr>
        <p:spPr bwMode="auto">
          <a:xfrm>
            <a:off x="3875088" y="1295400"/>
            <a:ext cx="835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000" dirty="0">
                <a:solidFill>
                  <a:srgbClr val="9F2936"/>
                </a:solidFill>
              </a:rPr>
              <a:t>Spiral</a:t>
            </a:r>
          </a:p>
          <a:p>
            <a:r>
              <a:rPr lang="en-US" sz="2000" dirty="0">
                <a:solidFill>
                  <a:srgbClr val="9F2936"/>
                </a:solidFill>
              </a:rPr>
              <a:t>Point</a:t>
            </a:r>
          </a:p>
        </p:txBody>
      </p:sp>
      <p:sp>
        <p:nvSpPr>
          <p:cNvPr id="5127" name="Text Box 7"/>
          <p:cNvSpPr txBox="1">
            <a:spLocks noChangeArrowheads="1"/>
          </p:cNvSpPr>
          <p:nvPr/>
        </p:nvSpPr>
        <p:spPr bwMode="auto">
          <a:xfrm>
            <a:off x="5060950" y="1281113"/>
            <a:ext cx="2079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000" dirty="0">
                <a:solidFill>
                  <a:srgbClr val="9F2936"/>
                </a:solidFill>
              </a:rPr>
              <a:t>Thread Forming/</a:t>
            </a:r>
          </a:p>
          <a:p>
            <a:r>
              <a:rPr lang="en-US" sz="2000" dirty="0">
                <a:solidFill>
                  <a:srgbClr val="9F2936"/>
                </a:solidFill>
              </a:rPr>
              <a:t>Roll Forming</a:t>
            </a:r>
          </a:p>
        </p:txBody>
      </p:sp>
      <p:sp>
        <p:nvSpPr>
          <p:cNvPr id="5128" name="Text Box 8"/>
          <p:cNvSpPr txBox="1">
            <a:spLocks noChangeArrowheads="1"/>
          </p:cNvSpPr>
          <p:nvPr/>
        </p:nvSpPr>
        <p:spPr bwMode="auto">
          <a:xfrm>
            <a:off x="7313613" y="13716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000" dirty="0">
                <a:solidFill>
                  <a:srgbClr val="9F2936"/>
                </a:solidFill>
              </a:rPr>
              <a:t>Threadmill</a:t>
            </a:r>
          </a:p>
        </p:txBody>
      </p:sp>
      <p:pic>
        <p:nvPicPr>
          <p:cNvPr id="5129" name="Picture 9" descr="J100"/>
          <p:cNvPicPr>
            <a:picLocks noChangeAspect="1" noChangeArrowheads="1"/>
          </p:cNvPicPr>
          <p:nvPr/>
        </p:nvPicPr>
        <p:blipFill>
          <a:blip r:embed="rId4">
            <a:extLst>
              <a:ext uri="{28A0092B-C50C-407E-A947-70E740481C1C}">
                <a14:useLocalDpi xmlns:a14="http://schemas.microsoft.com/office/drawing/2010/main" val="0"/>
              </a:ext>
            </a:extLst>
          </a:blip>
          <a:srcRect t="1877"/>
          <a:stretch>
            <a:fillRect/>
          </a:stretch>
        </p:blipFill>
        <p:spPr bwMode="auto">
          <a:xfrm>
            <a:off x="7596188" y="2133600"/>
            <a:ext cx="6873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TAP"/>
          <p:cNvPicPr>
            <a:picLocks noChangeAspect="1" noChangeArrowheads="1"/>
          </p:cNvPicPr>
          <p:nvPr/>
        </p:nvPicPr>
        <p:blipFill>
          <a:blip r:embed="rId5">
            <a:extLst>
              <a:ext uri="{28A0092B-C50C-407E-A947-70E740481C1C}">
                <a14:useLocalDpi xmlns:a14="http://schemas.microsoft.com/office/drawing/2010/main" val="0"/>
              </a:ext>
            </a:extLst>
          </a:blip>
          <a:srcRect t="3583" r="3200"/>
          <a:stretch>
            <a:fillRect/>
          </a:stretch>
        </p:blipFill>
        <p:spPr bwMode="auto">
          <a:xfrm>
            <a:off x="755650" y="2205038"/>
            <a:ext cx="5762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E509"/>
          <p:cNvPicPr>
            <a:picLocks noChangeAspect="1" noChangeArrowheads="1"/>
          </p:cNvPicPr>
          <p:nvPr/>
        </p:nvPicPr>
        <p:blipFill>
          <a:blip r:embed="rId6">
            <a:extLst>
              <a:ext uri="{28A0092B-C50C-407E-A947-70E740481C1C}">
                <a14:useLocalDpi xmlns:a14="http://schemas.microsoft.com/office/drawing/2010/main" val="0"/>
              </a:ext>
            </a:extLst>
          </a:blip>
          <a:srcRect l="11873" t="3583" r="16095"/>
          <a:stretch>
            <a:fillRect/>
          </a:stretch>
        </p:blipFill>
        <p:spPr bwMode="auto">
          <a:xfrm>
            <a:off x="4067175" y="2205038"/>
            <a:ext cx="43338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4F86A86-CA6A-4E67-9F0D-9DBC19FF5F5C}" type="slidenum">
              <a:rPr lang="en-CA" smtClean="0"/>
              <a:t>13</a:t>
            </a:fld>
            <a:endParaRPr lang="en-CA"/>
          </a:p>
        </p:txBody>
      </p:sp>
      <p:sp>
        <p:nvSpPr>
          <p:cNvPr id="14"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MACHINE TAPPING</a:t>
            </a:r>
            <a:endParaRPr lang="en-CA" sz="2000" b="1" dirty="0"/>
          </a:p>
        </p:txBody>
      </p:sp>
    </p:spTree>
    <p:extLst>
      <p:ext uri="{BB962C8B-B14F-4D97-AF65-F5344CB8AC3E}">
        <p14:creationId xmlns:p14="http://schemas.microsoft.com/office/powerpoint/2010/main" val="442637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1500"/>
                                  </p:stCondLst>
                                  <p:childTnLst>
                                    <p:set>
                                      <p:cBhvr>
                                        <p:cTn id="12" dur="1" fill="hold">
                                          <p:stCondLst>
                                            <p:cond delay="0"/>
                                          </p:stCondLst>
                                        </p:cTn>
                                        <p:tgtEl>
                                          <p:spTgt spid="5125"/>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500"/>
                                  </p:stCondLst>
                                  <p:childTnLst>
                                    <p:set>
                                      <p:cBhvr>
                                        <p:cTn id="15" dur="1" fill="hold">
                                          <p:stCondLst>
                                            <p:cond delay="0"/>
                                          </p:stCondLst>
                                        </p:cTn>
                                        <p:tgtEl>
                                          <p:spTgt spid="5122"/>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grpId="0" nodeType="afterEffect">
                                  <p:stCondLst>
                                    <p:cond delay="1500"/>
                                  </p:stCondLst>
                                  <p:childTnLst>
                                    <p:set>
                                      <p:cBhvr>
                                        <p:cTn id="18" dur="1" fill="hold">
                                          <p:stCondLst>
                                            <p:cond delay="0"/>
                                          </p:stCondLst>
                                        </p:cTn>
                                        <p:tgtEl>
                                          <p:spTgt spid="5126"/>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nodeType="afterEffect">
                                  <p:stCondLst>
                                    <p:cond delay="500"/>
                                  </p:stCondLst>
                                  <p:childTnLst>
                                    <p:set>
                                      <p:cBhvr>
                                        <p:cTn id="21" dur="1" fill="hold">
                                          <p:stCondLst>
                                            <p:cond delay="0"/>
                                          </p:stCondLst>
                                        </p:cTn>
                                        <p:tgtEl>
                                          <p:spTgt spid="5131"/>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1500"/>
                                  </p:stCondLst>
                                  <p:childTnLst>
                                    <p:set>
                                      <p:cBhvr>
                                        <p:cTn id="24" dur="1" fill="hold">
                                          <p:stCondLst>
                                            <p:cond delay="0"/>
                                          </p:stCondLst>
                                        </p:cTn>
                                        <p:tgtEl>
                                          <p:spTgt spid="5127"/>
                                        </p:tgtEl>
                                        <p:attrNameLst>
                                          <p:attrName>style.visibility</p:attrName>
                                        </p:attrNameLst>
                                      </p:cBhvr>
                                      <p:to>
                                        <p:strVal val="visible"/>
                                      </p:to>
                                    </p:set>
                                  </p:childTnLst>
                                </p:cTn>
                              </p:par>
                            </p:childTnLst>
                          </p:cTn>
                        </p:par>
                        <p:par>
                          <p:cTn id="25" fill="hold" nodeType="afterGroup">
                            <p:stCondLst>
                              <p:cond delay="6000"/>
                            </p:stCondLst>
                            <p:childTnLst>
                              <p:par>
                                <p:cTn id="26" presetID="1" presetClass="entr" presetSubtype="0" fill="hold" nodeType="afterEffect">
                                  <p:stCondLst>
                                    <p:cond delay="500"/>
                                  </p:stCondLst>
                                  <p:childTnLst>
                                    <p:set>
                                      <p:cBhvr>
                                        <p:cTn id="27" dur="1" fill="hold">
                                          <p:stCondLst>
                                            <p:cond delay="0"/>
                                          </p:stCondLst>
                                        </p:cTn>
                                        <p:tgtEl>
                                          <p:spTgt spid="5123"/>
                                        </p:tgtEl>
                                        <p:attrNameLst>
                                          <p:attrName>style.visibility</p:attrName>
                                        </p:attrNameLst>
                                      </p:cBhvr>
                                      <p:to>
                                        <p:strVal val="visible"/>
                                      </p:to>
                                    </p:set>
                                  </p:childTnLst>
                                </p:cTn>
                              </p:par>
                            </p:childTnLst>
                          </p:cTn>
                        </p:par>
                        <p:par>
                          <p:cTn id="28" fill="hold" nodeType="afterGroup">
                            <p:stCondLst>
                              <p:cond delay="6500"/>
                            </p:stCondLst>
                            <p:childTnLst>
                              <p:par>
                                <p:cTn id="29" presetID="1" presetClass="entr" presetSubtype="0" fill="hold" grpId="0" nodeType="afterEffect">
                                  <p:stCondLst>
                                    <p:cond delay="1500"/>
                                  </p:stCondLst>
                                  <p:childTnLst>
                                    <p:set>
                                      <p:cBhvr>
                                        <p:cTn id="30" dur="1" fill="hold">
                                          <p:stCondLst>
                                            <p:cond delay="0"/>
                                          </p:stCondLst>
                                        </p:cTn>
                                        <p:tgtEl>
                                          <p:spTgt spid="5128"/>
                                        </p:tgtEl>
                                        <p:attrNameLst>
                                          <p:attrName>style.visibility</p:attrName>
                                        </p:attrNameLst>
                                      </p:cBhvr>
                                      <p:to>
                                        <p:strVal val="visible"/>
                                      </p:to>
                                    </p:set>
                                  </p:childTnLst>
                                </p:cTn>
                              </p:par>
                            </p:childTnLst>
                          </p:cTn>
                        </p:par>
                        <p:par>
                          <p:cTn id="31" fill="hold" nodeType="afterGroup">
                            <p:stCondLst>
                              <p:cond delay="8000"/>
                            </p:stCondLst>
                            <p:childTnLst>
                              <p:par>
                                <p:cTn id="32" presetID="1" presetClass="entr" presetSubtype="0" fill="hold" nodeType="afterEffect">
                                  <p:stCondLst>
                                    <p:cond delay="500"/>
                                  </p:stCondLst>
                                  <p:childTnLst>
                                    <p:set>
                                      <p:cBhvr>
                                        <p:cTn id="33"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p:bldP spid="5127" grpId="0"/>
      <p:bldP spid="51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043492" y="1340768"/>
            <a:ext cx="6777317" cy="3508977"/>
          </a:xfrm>
        </p:spPr>
        <p:txBody>
          <a:bodyPr/>
          <a:lstStyle/>
          <a:p>
            <a:pPr>
              <a:buFont typeface="Arial" pitchFamily="34" charset="0"/>
              <a:buChar char="•"/>
            </a:pPr>
            <a:r>
              <a:rPr lang="en-CA" dirty="0" smtClean="0">
                <a:latin typeface="Arial" pitchFamily="34" charset="0"/>
                <a:cs typeface="Arial" pitchFamily="34" charset="0"/>
              </a:rPr>
              <a:t>Rigid Tap Holders</a:t>
            </a:r>
          </a:p>
          <a:p>
            <a:pPr>
              <a:buFont typeface="Arial" pitchFamily="34" charset="0"/>
              <a:buChar char="•"/>
            </a:pPr>
            <a:r>
              <a:rPr lang="en-CA" dirty="0" smtClean="0">
                <a:latin typeface="Arial" pitchFamily="34" charset="0"/>
                <a:cs typeface="Arial" pitchFamily="34" charset="0"/>
              </a:rPr>
              <a:t>Collet Chuck</a:t>
            </a:r>
          </a:p>
          <a:p>
            <a:pPr>
              <a:buFont typeface="Arial" pitchFamily="34" charset="0"/>
              <a:buChar char="•"/>
            </a:pPr>
            <a:r>
              <a:rPr lang="en-CA" dirty="0" err="1" smtClean="0">
                <a:latin typeface="Arial" pitchFamily="34" charset="0"/>
                <a:cs typeface="Arial" pitchFamily="34" charset="0"/>
              </a:rPr>
              <a:t>Syncroflex</a:t>
            </a:r>
            <a:r>
              <a:rPr lang="en-CA" dirty="0" smtClean="0">
                <a:latin typeface="Arial" pitchFamily="34" charset="0"/>
                <a:cs typeface="Arial" pitchFamily="34" charset="0"/>
              </a:rPr>
              <a:t> for use on CNC machines with synchronized tapping cycles</a:t>
            </a:r>
          </a:p>
        </p:txBody>
      </p:sp>
      <p:pic>
        <p:nvPicPr>
          <p:cNvPr id="17412" name="Picture 7" descr="H50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589240"/>
            <a:ext cx="25034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http://www.techniksusa.com/images2008/tap_holders/TC_CAT_tapholder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149725"/>
            <a:ext cx="18653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Techniks ER collet chuck extends cutting tool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3860800"/>
            <a:ext cx="19891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4F86A86-CA6A-4E67-9F0D-9DBC19FF5F5C}" type="slidenum">
              <a:rPr lang="en-CA" smtClean="0"/>
              <a:t>14</a:t>
            </a:fld>
            <a:endParaRPr lang="en-CA"/>
          </a:p>
        </p:txBody>
      </p:sp>
      <p:sp>
        <p:nvSpPr>
          <p:cNvPr id="8" name="Slide Number Placeholder 1"/>
          <p:cNvSpPr txBox="1">
            <a:spLocks/>
          </p:cNvSpPr>
          <p:nvPr/>
        </p:nvSpPr>
        <p:spPr>
          <a:xfrm>
            <a:off x="5004048" y="224490"/>
            <a:ext cx="316835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TOOLHOLDING SYSTEMS</a:t>
            </a:r>
            <a:endParaRPr lang="en-CA" sz="2000" b="1" dirty="0"/>
          </a:p>
        </p:txBody>
      </p:sp>
    </p:spTree>
    <p:extLst>
      <p:ext uri="{BB962C8B-B14F-4D97-AF65-F5344CB8AC3E}">
        <p14:creationId xmlns:p14="http://schemas.microsoft.com/office/powerpoint/2010/main" val="2157670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187450" y="2997200"/>
            <a:ext cx="74104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342900" indent="-342900" algn="l">
              <a:spcBef>
                <a:spcPct val="50000"/>
              </a:spcBef>
              <a:buClr>
                <a:srgbClr val="D31F36"/>
              </a:buClr>
              <a:buFont typeface="Arial" pitchFamily="34" charset="0"/>
              <a:buChar char="•"/>
            </a:pPr>
            <a:r>
              <a:rPr lang="en-US" sz="2400" dirty="0" smtClean="0"/>
              <a:t>Recommended </a:t>
            </a:r>
            <a:r>
              <a:rPr lang="en-US" sz="2400" dirty="0"/>
              <a:t>for tapping through holes</a:t>
            </a:r>
          </a:p>
          <a:p>
            <a:pPr marL="342900" indent="-342900" algn="l">
              <a:spcBef>
                <a:spcPct val="50000"/>
              </a:spcBef>
              <a:buClr>
                <a:srgbClr val="D31F36"/>
              </a:buClr>
              <a:buFont typeface="Arial" pitchFamily="34" charset="0"/>
              <a:buChar char="•"/>
            </a:pPr>
            <a:r>
              <a:rPr lang="en-US" sz="2400" dirty="0" smtClean="0"/>
              <a:t>Push </a:t>
            </a:r>
            <a:r>
              <a:rPr lang="en-US" sz="2400" dirty="0"/>
              <a:t>chips ahead rather than store them in the </a:t>
            </a:r>
            <a:r>
              <a:rPr lang="en-US" sz="2400" dirty="0" smtClean="0"/>
              <a:t>flutes</a:t>
            </a:r>
            <a:endParaRPr lang="en-US" sz="2400" dirty="0"/>
          </a:p>
        </p:txBody>
      </p:sp>
      <p:sp>
        <p:nvSpPr>
          <p:cNvPr id="2" name="Slide Number Placeholder 1"/>
          <p:cNvSpPr>
            <a:spLocks noGrp="1"/>
          </p:cNvSpPr>
          <p:nvPr>
            <p:ph type="sldNum" sz="quarter" idx="12"/>
          </p:nvPr>
        </p:nvSpPr>
        <p:spPr/>
        <p:txBody>
          <a:bodyPr/>
          <a:lstStyle/>
          <a:p>
            <a:fld id="{54F86A86-CA6A-4E67-9F0D-9DBC19FF5F5C}" type="slidenum">
              <a:rPr lang="en-CA" smtClean="0"/>
              <a:t>15</a:t>
            </a:fld>
            <a:endParaRPr lang="en-CA"/>
          </a:p>
        </p:txBody>
      </p:sp>
      <p:sp>
        <p:nvSpPr>
          <p:cNvPr id="6"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SPIRAL POINT TAPS</a:t>
            </a:r>
            <a:endParaRPr lang="en-CA" sz="2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196752"/>
            <a:ext cx="4796690" cy="12796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675" y="2142603"/>
            <a:ext cx="2010923" cy="333812"/>
          </a:xfrm>
          <a:prstGeom prst="rect">
            <a:avLst/>
          </a:prstGeom>
        </p:spPr>
      </p:pic>
    </p:spTree>
    <p:extLst>
      <p:ext uri="{BB962C8B-B14F-4D97-AF65-F5344CB8AC3E}">
        <p14:creationId xmlns:p14="http://schemas.microsoft.com/office/powerpoint/2010/main" val="1202480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clrChange>
              <a:clrFrom>
                <a:srgbClr val="FFFFFF"/>
              </a:clrFrom>
              <a:clrTo>
                <a:srgbClr val="FFFFFF">
                  <a:alpha val="0"/>
                </a:srgbClr>
              </a:clrTo>
            </a:clrChange>
            <a:lum bright="-10000" contrast="10000"/>
            <a:extLst>
              <a:ext uri="{28A0092B-C50C-407E-A947-70E740481C1C}">
                <a14:useLocalDpi xmlns:a14="http://schemas.microsoft.com/office/drawing/2010/main" val="0"/>
              </a:ext>
            </a:extLst>
          </a:blip>
          <a:srcRect/>
          <a:stretch>
            <a:fillRect/>
          </a:stretch>
        </p:blipFill>
        <p:spPr bwMode="auto">
          <a:xfrm>
            <a:off x="838200" y="1128713"/>
            <a:ext cx="2276475"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type="none" w="sm" len="sm"/>
                <a:tailEnd type="none" w="sm" len="sm"/>
              </a14:hiddenLine>
            </a:ext>
          </a:extLst>
        </p:spPr>
      </p:pic>
      <p:sp>
        <p:nvSpPr>
          <p:cNvPr id="19459" name="Text Box 3"/>
          <p:cNvSpPr txBox="1">
            <a:spLocks noChangeArrowheads="1"/>
          </p:cNvSpPr>
          <p:nvPr/>
        </p:nvSpPr>
        <p:spPr bwMode="auto">
          <a:xfrm>
            <a:off x="2379663" y="5459919"/>
            <a:ext cx="3190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nSpc>
                <a:spcPct val="160000"/>
              </a:lnSpc>
              <a:spcBef>
                <a:spcPct val="50000"/>
              </a:spcBef>
            </a:pPr>
            <a:r>
              <a:rPr lang="en-US" sz="2000" dirty="0" smtClean="0">
                <a:solidFill>
                  <a:srgbClr val="9F2936"/>
                </a:solidFill>
              </a:rPr>
              <a:t>Chips are pushed </a:t>
            </a:r>
            <a:r>
              <a:rPr lang="en-US" sz="2000" dirty="0">
                <a:solidFill>
                  <a:srgbClr val="9F2936"/>
                </a:solidFill>
              </a:rPr>
              <a:t>forward</a:t>
            </a:r>
          </a:p>
        </p:txBody>
      </p:sp>
      <p:pic>
        <p:nvPicPr>
          <p:cNvPr id="19460" name="Picture 4" descr="HOLE TYP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9491"/>
          <a:stretch>
            <a:fillRect/>
          </a:stretch>
        </p:blipFill>
        <p:spPr bwMode="auto">
          <a:xfrm>
            <a:off x="4643438" y="2636838"/>
            <a:ext cx="2701925"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9461" name="Text Box 5"/>
          <p:cNvSpPr txBox="1">
            <a:spLocks noChangeArrowheads="1"/>
          </p:cNvSpPr>
          <p:nvPr/>
        </p:nvSpPr>
        <p:spPr bwMode="auto">
          <a:xfrm>
            <a:off x="3059113" y="1303775"/>
            <a:ext cx="4581319" cy="6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nSpc>
                <a:spcPct val="160000"/>
              </a:lnSpc>
              <a:spcBef>
                <a:spcPct val="50000"/>
              </a:spcBef>
            </a:pPr>
            <a:r>
              <a:rPr lang="en-US" sz="2400" b="1" u="sng" dirty="0">
                <a:solidFill>
                  <a:srgbClr val="9F2936"/>
                </a:solidFill>
              </a:rPr>
              <a:t>The Tapping of Through holes</a:t>
            </a:r>
          </a:p>
        </p:txBody>
      </p:sp>
      <p:sp>
        <p:nvSpPr>
          <p:cNvPr id="2" name="Slide Number Placeholder 1"/>
          <p:cNvSpPr>
            <a:spLocks noGrp="1"/>
          </p:cNvSpPr>
          <p:nvPr>
            <p:ph type="sldNum" sz="quarter" idx="12"/>
          </p:nvPr>
        </p:nvSpPr>
        <p:spPr/>
        <p:txBody>
          <a:bodyPr/>
          <a:lstStyle/>
          <a:p>
            <a:fld id="{54F86A86-CA6A-4E67-9F0D-9DBC19FF5F5C}" type="slidenum">
              <a:rPr lang="en-CA" smtClean="0"/>
              <a:t>16</a:t>
            </a:fld>
            <a:endParaRPr lang="en-CA"/>
          </a:p>
        </p:txBody>
      </p:sp>
      <p:sp>
        <p:nvSpPr>
          <p:cNvPr id="8"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SPIRAL POINT TAPS</a:t>
            </a:r>
            <a:endParaRPr lang="en-CA" sz="2000" b="1" dirty="0"/>
          </a:p>
        </p:txBody>
      </p:sp>
    </p:spTree>
    <p:extLst>
      <p:ext uri="{BB962C8B-B14F-4D97-AF65-F5344CB8AC3E}">
        <p14:creationId xmlns:p14="http://schemas.microsoft.com/office/powerpoint/2010/main" val="2157865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55576" y="3505200"/>
            <a:ext cx="7848872"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342900" indent="-342900" algn="l">
              <a:spcBef>
                <a:spcPct val="50000"/>
              </a:spcBef>
              <a:buClr>
                <a:srgbClr val="D31F36"/>
              </a:buClr>
              <a:buFont typeface="Arial" pitchFamily="34" charset="0"/>
              <a:buChar char="•"/>
            </a:pPr>
            <a:r>
              <a:rPr lang="en-US" sz="2400" dirty="0">
                <a:solidFill>
                  <a:srgbClr val="9F2936"/>
                </a:solidFill>
              </a:rPr>
              <a:t>  Spiral fluted taps pull the chips out of the hole</a:t>
            </a:r>
          </a:p>
          <a:p>
            <a:pPr marL="342900" indent="-342900" algn="l">
              <a:lnSpc>
                <a:spcPct val="140000"/>
              </a:lnSpc>
              <a:spcBef>
                <a:spcPct val="50000"/>
              </a:spcBef>
              <a:buClr>
                <a:srgbClr val="D31F36"/>
              </a:buClr>
              <a:buFont typeface="Arial" pitchFamily="34" charset="0"/>
              <a:buChar char="•"/>
            </a:pPr>
            <a:r>
              <a:rPr lang="en-US" sz="2400" dirty="0">
                <a:solidFill>
                  <a:srgbClr val="9F2936"/>
                </a:solidFill>
              </a:rPr>
              <a:t>  Recommended for blind holes and holes which have interruptions due to keyways or grooves</a:t>
            </a:r>
          </a:p>
          <a:p>
            <a:pPr marL="342900" indent="-342900" algn="l">
              <a:lnSpc>
                <a:spcPct val="140000"/>
              </a:lnSpc>
              <a:spcBef>
                <a:spcPct val="50000"/>
              </a:spcBef>
              <a:buClr>
                <a:srgbClr val="D31F36"/>
              </a:buClr>
              <a:buFont typeface="Arial" pitchFamily="34" charset="0"/>
              <a:buChar char="•"/>
            </a:pPr>
            <a:r>
              <a:rPr lang="en-US" sz="2400" dirty="0">
                <a:solidFill>
                  <a:srgbClr val="9F2936"/>
                </a:solidFill>
              </a:rPr>
              <a:t>  Efficient for tapping depths up to 3 </a:t>
            </a:r>
            <a:r>
              <a:rPr lang="en-US" sz="2400" dirty="0" smtClean="0">
                <a:solidFill>
                  <a:srgbClr val="9F2936"/>
                </a:solidFill>
              </a:rPr>
              <a:t>x diameter</a:t>
            </a:r>
            <a:endParaRPr lang="en-US" sz="2400" dirty="0">
              <a:solidFill>
                <a:srgbClr val="9F2936"/>
              </a:solidFill>
            </a:endParaRPr>
          </a:p>
        </p:txBody>
      </p:sp>
      <p:sp>
        <p:nvSpPr>
          <p:cNvPr id="2" name="Slide Number Placeholder 1"/>
          <p:cNvSpPr>
            <a:spLocks noGrp="1"/>
          </p:cNvSpPr>
          <p:nvPr>
            <p:ph type="sldNum" sz="quarter" idx="12"/>
          </p:nvPr>
        </p:nvSpPr>
        <p:spPr/>
        <p:txBody>
          <a:bodyPr/>
          <a:lstStyle/>
          <a:p>
            <a:fld id="{54F86A86-CA6A-4E67-9F0D-9DBC19FF5F5C}" type="slidenum">
              <a:rPr lang="en-CA" smtClean="0"/>
              <a:t>17</a:t>
            </a:fld>
            <a:endParaRPr lang="en-CA"/>
          </a:p>
        </p:txBody>
      </p:sp>
      <p:sp>
        <p:nvSpPr>
          <p:cNvPr id="6"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SPIRAL FLUTE TAPS</a:t>
            </a:r>
            <a:endParaRPr lang="en-CA" sz="20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564904"/>
            <a:ext cx="2010923" cy="3338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1628800"/>
            <a:ext cx="4355976" cy="930377"/>
          </a:xfrm>
          <a:prstGeom prst="rect">
            <a:avLst/>
          </a:prstGeom>
        </p:spPr>
      </p:pic>
    </p:spTree>
    <p:extLst>
      <p:ext uri="{BB962C8B-B14F-4D97-AF65-F5344CB8AC3E}">
        <p14:creationId xmlns:p14="http://schemas.microsoft.com/office/powerpoint/2010/main" val="1915827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OLE TYPE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0509" r="636"/>
          <a:stretch>
            <a:fillRect/>
          </a:stretch>
        </p:blipFill>
        <p:spPr bwMode="auto">
          <a:xfrm>
            <a:off x="4787900" y="3284538"/>
            <a:ext cx="32512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1507" name="Picture 3"/>
          <p:cNvPicPr>
            <a:picLocks noChangeAspect="1" noChangeArrowheads="1"/>
          </p:cNvPicPr>
          <p:nvPr/>
        </p:nvPicPr>
        <p:blipFill>
          <a:blip r:embed="rId4">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09600" y="1066800"/>
            <a:ext cx="24193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type="none" w="sm" len="sm"/>
                <a:tailEnd type="none" w="sm" len="sm"/>
              </a14:hiddenLine>
            </a:ext>
          </a:extLst>
        </p:spPr>
      </p:pic>
      <p:sp>
        <p:nvSpPr>
          <p:cNvPr id="21508" name="Text Box 4"/>
          <p:cNvSpPr txBox="1">
            <a:spLocks noChangeArrowheads="1"/>
          </p:cNvSpPr>
          <p:nvPr/>
        </p:nvSpPr>
        <p:spPr bwMode="auto">
          <a:xfrm>
            <a:off x="2484438" y="3354879"/>
            <a:ext cx="204414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spcBef>
                <a:spcPct val="50000"/>
              </a:spcBef>
            </a:pPr>
            <a:r>
              <a:rPr lang="en-US" b="1" dirty="0" smtClean="0">
                <a:solidFill>
                  <a:srgbClr val="9F2936"/>
                </a:solidFill>
              </a:rPr>
              <a:t>Chips are pulled </a:t>
            </a:r>
            <a:endParaRPr lang="en-US" b="1" dirty="0">
              <a:solidFill>
                <a:srgbClr val="9F2936"/>
              </a:solidFill>
            </a:endParaRPr>
          </a:p>
          <a:p>
            <a:pPr algn="l">
              <a:spcBef>
                <a:spcPct val="50000"/>
              </a:spcBef>
            </a:pPr>
            <a:r>
              <a:rPr lang="en-US" b="1" dirty="0">
                <a:solidFill>
                  <a:srgbClr val="9F2936"/>
                </a:solidFill>
              </a:rPr>
              <a:t>upwards</a:t>
            </a:r>
            <a:endParaRPr lang="en-US" sz="2400" b="1" dirty="0">
              <a:solidFill>
                <a:srgbClr val="9F2936"/>
              </a:solidFill>
            </a:endParaRPr>
          </a:p>
        </p:txBody>
      </p:sp>
      <p:sp>
        <p:nvSpPr>
          <p:cNvPr id="21509" name="Text Box 5"/>
          <p:cNvSpPr txBox="1">
            <a:spLocks noChangeArrowheads="1"/>
          </p:cNvSpPr>
          <p:nvPr/>
        </p:nvSpPr>
        <p:spPr bwMode="auto">
          <a:xfrm>
            <a:off x="4356100" y="2272173"/>
            <a:ext cx="3522118"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lnSpc>
                <a:spcPct val="80000"/>
              </a:lnSpc>
              <a:spcBef>
                <a:spcPct val="50000"/>
              </a:spcBef>
            </a:pPr>
            <a:r>
              <a:rPr lang="en-US" dirty="0" smtClean="0">
                <a:solidFill>
                  <a:srgbClr val="9F2936"/>
                </a:solidFill>
              </a:rPr>
              <a:t>Taps have </a:t>
            </a:r>
            <a:r>
              <a:rPr lang="en-US" dirty="0">
                <a:solidFill>
                  <a:srgbClr val="9F2936"/>
                </a:solidFill>
              </a:rPr>
              <a:t>different Helix angles</a:t>
            </a:r>
          </a:p>
          <a:p>
            <a:pPr algn="l">
              <a:lnSpc>
                <a:spcPct val="80000"/>
              </a:lnSpc>
              <a:spcBef>
                <a:spcPct val="50000"/>
              </a:spcBef>
            </a:pPr>
            <a:r>
              <a:rPr lang="en-US" dirty="0">
                <a:solidFill>
                  <a:srgbClr val="9F2936"/>
                </a:solidFill>
              </a:rPr>
              <a:t>               </a:t>
            </a:r>
            <a:r>
              <a:rPr lang="en-US" dirty="0" smtClean="0">
                <a:solidFill>
                  <a:srgbClr val="9F2936"/>
                </a:solidFill>
              </a:rPr>
              <a:t>40° </a:t>
            </a:r>
            <a:r>
              <a:rPr lang="en-US" dirty="0">
                <a:solidFill>
                  <a:srgbClr val="9F2936"/>
                </a:solidFill>
              </a:rPr>
              <a:t>- General materials</a:t>
            </a:r>
          </a:p>
          <a:p>
            <a:pPr algn="l">
              <a:lnSpc>
                <a:spcPct val="80000"/>
              </a:lnSpc>
              <a:spcBef>
                <a:spcPct val="50000"/>
              </a:spcBef>
            </a:pPr>
            <a:r>
              <a:rPr lang="en-US" dirty="0">
                <a:solidFill>
                  <a:srgbClr val="9F2936"/>
                </a:solidFill>
              </a:rPr>
              <a:t>               </a:t>
            </a:r>
            <a:r>
              <a:rPr lang="en-US" dirty="0" smtClean="0">
                <a:solidFill>
                  <a:srgbClr val="9F2936"/>
                </a:solidFill>
              </a:rPr>
              <a:t>15° </a:t>
            </a:r>
            <a:r>
              <a:rPr lang="en-US" dirty="0">
                <a:solidFill>
                  <a:srgbClr val="9F2936"/>
                </a:solidFill>
              </a:rPr>
              <a:t>- Tough materials</a:t>
            </a:r>
          </a:p>
        </p:txBody>
      </p:sp>
      <p:sp>
        <p:nvSpPr>
          <p:cNvPr id="21510" name="Text Box 6"/>
          <p:cNvSpPr txBox="1">
            <a:spLocks noChangeArrowheads="1"/>
          </p:cNvSpPr>
          <p:nvPr/>
        </p:nvSpPr>
        <p:spPr bwMode="auto">
          <a:xfrm>
            <a:off x="4219575" y="1160900"/>
            <a:ext cx="4103624" cy="6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nSpc>
                <a:spcPct val="160000"/>
              </a:lnSpc>
              <a:spcBef>
                <a:spcPct val="50000"/>
              </a:spcBef>
            </a:pPr>
            <a:r>
              <a:rPr lang="en-US" sz="2400" b="1" u="sng" dirty="0">
                <a:solidFill>
                  <a:srgbClr val="9F2936"/>
                </a:solidFill>
              </a:rPr>
              <a:t>The Tapping of Blind holes</a:t>
            </a:r>
          </a:p>
        </p:txBody>
      </p:sp>
      <p:sp>
        <p:nvSpPr>
          <p:cNvPr id="2" name="Slide Number Placeholder 1"/>
          <p:cNvSpPr>
            <a:spLocks noGrp="1"/>
          </p:cNvSpPr>
          <p:nvPr>
            <p:ph type="sldNum" sz="quarter" idx="12"/>
          </p:nvPr>
        </p:nvSpPr>
        <p:spPr/>
        <p:txBody>
          <a:bodyPr/>
          <a:lstStyle/>
          <a:p>
            <a:fld id="{54F86A86-CA6A-4E67-9F0D-9DBC19FF5F5C}" type="slidenum">
              <a:rPr lang="en-CA" smtClean="0"/>
              <a:t>18</a:t>
            </a:fld>
            <a:endParaRPr lang="en-CA"/>
          </a:p>
        </p:txBody>
      </p:sp>
      <p:sp>
        <p:nvSpPr>
          <p:cNvPr id="9"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SPIRAL FLUTE TAPS</a:t>
            </a:r>
            <a:endParaRPr lang="en-CA" sz="2000" b="1" dirty="0"/>
          </a:p>
        </p:txBody>
      </p:sp>
    </p:spTree>
    <p:extLst>
      <p:ext uri="{BB962C8B-B14F-4D97-AF65-F5344CB8AC3E}">
        <p14:creationId xmlns:p14="http://schemas.microsoft.com/office/powerpoint/2010/main" val="5596680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4213" y="3068638"/>
            <a:ext cx="78486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342900" indent="-342900" algn="l">
              <a:spcBef>
                <a:spcPct val="50000"/>
              </a:spcBef>
              <a:buClr>
                <a:srgbClr val="D31F36"/>
              </a:buClr>
              <a:buFont typeface="Arial" pitchFamily="34" charset="0"/>
              <a:buChar char="•"/>
            </a:pPr>
            <a:r>
              <a:rPr lang="en-US" sz="2400" dirty="0"/>
              <a:t>  Produces Thread By Displacing Material</a:t>
            </a:r>
          </a:p>
          <a:p>
            <a:pPr marL="342900" indent="-342900" algn="l">
              <a:spcBef>
                <a:spcPct val="50000"/>
              </a:spcBef>
              <a:buClr>
                <a:srgbClr val="D31F36"/>
              </a:buClr>
              <a:buFont typeface="Arial" pitchFamily="34" charset="0"/>
              <a:buChar char="•"/>
            </a:pPr>
            <a:r>
              <a:rPr lang="en-US" sz="2400" dirty="0"/>
              <a:t>  2 To 3 Times Faster Than Cutting Threads</a:t>
            </a:r>
          </a:p>
          <a:p>
            <a:pPr marL="342900" indent="-342900" algn="l">
              <a:spcBef>
                <a:spcPct val="50000"/>
              </a:spcBef>
              <a:buClr>
                <a:srgbClr val="D31F36"/>
              </a:buClr>
              <a:buFont typeface="Arial" pitchFamily="34" charset="0"/>
              <a:buChar char="•"/>
            </a:pPr>
            <a:r>
              <a:rPr lang="en-US" sz="2400" dirty="0"/>
              <a:t>  Stronger Tap Construction</a:t>
            </a:r>
          </a:p>
          <a:p>
            <a:pPr marL="342900" indent="-342900" algn="l">
              <a:spcBef>
                <a:spcPct val="50000"/>
              </a:spcBef>
              <a:buClr>
                <a:srgbClr val="D31F36"/>
              </a:buClr>
              <a:buFont typeface="Arial" pitchFamily="34" charset="0"/>
              <a:buChar char="•"/>
            </a:pPr>
            <a:r>
              <a:rPr lang="en-US" sz="2400" dirty="0"/>
              <a:t>  Produces Stronger Thread Form</a:t>
            </a:r>
          </a:p>
          <a:p>
            <a:pPr marL="342900" indent="-342900" algn="l">
              <a:spcBef>
                <a:spcPct val="50000"/>
              </a:spcBef>
              <a:buClr>
                <a:srgbClr val="D31F36"/>
              </a:buClr>
              <a:buFont typeface="Arial" pitchFamily="34" charset="0"/>
              <a:buChar char="•"/>
            </a:pPr>
            <a:r>
              <a:rPr lang="en-US" sz="2400" dirty="0"/>
              <a:t>  Much Greater Tap Life</a:t>
            </a:r>
          </a:p>
          <a:p>
            <a:pPr marL="342900" indent="-342900" algn="l">
              <a:spcBef>
                <a:spcPct val="50000"/>
              </a:spcBef>
              <a:buClr>
                <a:srgbClr val="D31F36"/>
              </a:buClr>
              <a:buFont typeface="Arial" pitchFamily="34" charset="0"/>
              <a:buChar char="•"/>
            </a:pPr>
            <a:r>
              <a:rPr lang="en-US" sz="2400" dirty="0"/>
              <a:t>  Recommended For Materials Up To 25 </a:t>
            </a:r>
            <a:r>
              <a:rPr lang="en-US" sz="2400" dirty="0" err="1"/>
              <a:t>Rc</a:t>
            </a:r>
            <a:endParaRPr lang="en-US" sz="2400" dirty="0"/>
          </a:p>
        </p:txBody>
      </p:sp>
      <p:sp>
        <p:nvSpPr>
          <p:cNvPr id="2" name="Slide Number Placeholder 1"/>
          <p:cNvSpPr>
            <a:spLocks noGrp="1"/>
          </p:cNvSpPr>
          <p:nvPr>
            <p:ph type="sldNum" sz="quarter" idx="12"/>
          </p:nvPr>
        </p:nvSpPr>
        <p:spPr/>
        <p:txBody>
          <a:bodyPr/>
          <a:lstStyle/>
          <a:p>
            <a:fld id="{54F86A86-CA6A-4E67-9F0D-9DBC19FF5F5C}" type="slidenum">
              <a:rPr lang="en-CA" smtClean="0"/>
              <a:t>19</a:t>
            </a:fld>
            <a:endParaRPr lang="en-CA"/>
          </a:p>
        </p:txBody>
      </p:sp>
      <p:sp>
        <p:nvSpPr>
          <p:cNvPr id="6"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THREAD FORMING TAPS</a:t>
            </a:r>
            <a:endParaRPr lang="en-CA" sz="2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772816"/>
            <a:ext cx="5436096" cy="1019268"/>
          </a:xfrm>
          <a:prstGeom prst="rect">
            <a:avLst/>
          </a:prstGeom>
        </p:spPr>
      </p:pic>
    </p:spTree>
    <p:extLst>
      <p:ext uri="{BB962C8B-B14F-4D97-AF65-F5344CB8AC3E}">
        <p14:creationId xmlns:p14="http://schemas.microsoft.com/office/powerpoint/2010/main" val="1733031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98575"/>
            <a:ext cx="25527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308100"/>
            <a:ext cx="266223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168" y="1848896"/>
            <a:ext cx="2808287"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612" y="4581128"/>
            <a:ext cx="3343843" cy="18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TAP NOMENCLATURE</a:t>
            </a:r>
            <a:endParaRPr lang="en-CA" sz="2000" b="1" dirty="0"/>
          </a:p>
        </p:txBody>
      </p:sp>
      <p:sp>
        <p:nvSpPr>
          <p:cNvPr id="5" name="Slide Number Placeholder 4"/>
          <p:cNvSpPr>
            <a:spLocks noGrp="1"/>
          </p:cNvSpPr>
          <p:nvPr>
            <p:ph type="sldNum" sz="quarter" idx="12"/>
          </p:nvPr>
        </p:nvSpPr>
        <p:spPr/>
        <p:txBody>
          <a:bodyPr/>
          <a:lstStyle/>
          <a:p>
            <a:fld id="{54F86A86-CA6A-4E67-9F0D-9DBC19FF5F5C}" type="slidenum">
              <a:rPr lang="en-CA" smtClean="0"/>
              <a:t>2</a:t>
            </a:fld>
            <a:endParaRPr lang="en-CA" dirty="0"/>
          </a:p>
        </p:txBody>
      </p:sp>
    </p:spTree>
    <p:extLst>
      <p:ext uri="{BB962C8B-B14F-4D97-AF65-F5344CB8AC3E}">
        <p14:creationId xmlns:p14="http://schemas.microsoft.com/office/powerpoint/2010/main" val="17709396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27"/>
          <p:cNvSpPr>
            <a:spLocks noGrp="1" noChangeArrowheads="1"/>
          </p:cNvSpPr>
          <p:nvPr>
            <p:ph type="body" idx="1"/>
          </p:nvPr>
        </p:nvSpPr>
        <p:spPr bwMode="auto">
          <a:xfrm>
            <a:off x="683568" y="1196752"/>
            <a:ext cx="7704856" cy="482453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ct val="0"/>
              </a:spcBef>
              <a:buFontTx/>
              <a:buNone/>
            </a:pPr>
            <a:r>
              <a:rPr lang="en-US" b="1" dirty="0">
                <a:solidFill>
                  <a:srgbClr val="9F2936"/>
                </a:solidFill>
                <a:latin typeface="Arial" charset="0"/>
              </a:rPr>
              <a:t>UNC – </a:t>
            </a:r>
            <a:r>
              <a:rPr lang="en-US" dirty="0" smtClean="0">
                <a:solidFill>
                  <a:srgbClr val="9F2936"/>
                </a:solidFill>
                <a:latin typeface="Arial" charset="0"/>
              </a:rPr>
              <a:t>Unified </a:t>
            </a:r>
            <a:r>
              <a:rPr lang="en-US" dirty="0">
                <a:solidFill>
                  <a:srgbClr val="9F2936"/>
                </a:solidFill>
                <a:latin typeface="Arial" charset="0"/>
              </a:rPr>
              <a:t>Coarse </a:t>
            </a:r>
            <a:r>
              <a:rPr lang="en-US" dirty="0" smtClean="0">
                <a:solidFill>
                  <a:srgbClr val="9F2936"/>
                </a:solidFill>
                <a:latin typeface="Arial" charset="0"/>
              </a:rPr>
              <a:t>Thread</a:t>
            </a:r>
            <a:endParaRPr lang="en-US" dirty="0">
              <a:solidFill>
                <a:srgbClr val="9F2936"/>
              </a:solidFill>
              <a:latin typeface="Arial" charset="0"/>
            </a:endParaRPr>
          </a:p>
          <a:p>
            <a:pPr>
              <a:spcBef>
                <a:spcPct val="0"/>
              </a:spcBef>
              <a:buFontTx/>
              <a:buNone/>
            </a:pPr>
            <a:endParaRPr lang="en-US" dirty="0">
              <a:solidFill>
                <a:srgbClr val="9F2936"/>
              </a:solidFill>
              <a:latin typeface="Arial" charset="0"/>
            </a:endParaRPr>
          </a:p>
          <a:p>
            <a:pPr>
              <a:spcBef>
                <a:spcPct val="0"/>
              </a:spcBef>
              <a:buFontTx/>
              <a:buNone/>
            </a:pPr>
            <a:r>
              <a:rPr lang="en-US" b="1" dirty="0">
                <a:solidFill>
                  <a:srgbClr val="9F2936"/>
                </a:solidFill>
                <a:latin typeface="Arial" charset="0"/>
              </a:rPr>
              <a:t>UNF –</a:t>
            </a:r>
            <a:r>
              <a:rPr lang="en-US" dirty="0">
                <a:solidFill>
                  <a:srgbClr val="9F2936"/>
                </a:solidFill>
                <a:latin typeface="Arial" charset="0"/>
              </a:rPr>
              <a:t> </a:t>
            </a:r>
            <a:r>
              <a:rPr lang="en-US" dirty="0" smtClean="0">
                <a:solidFill>
                  <a:srgbClr val="9F2936"/>
                </a:solidFill>
                <a:latin typeface="Arial" charset="0"/>
              </a:rPr>
              <a:t>Unified </a:t>
            </a:r>
            <a:r>
              <a:rPr lang="en-US" dirty="0">
                <a:solidFill>
                  <a:srgbClr val="9F2936"/>
                </a:solidFill>
                <a:latin typeface="Arial" charset="0"/>
              </a:rPr>
              <a:t>Fine </a:t>
            </a:r>
            <a:r>
              <a:rPr lang="en-US" dirty="0" smtClean="0">
                <a:solidFill>
                  <a:srgbClr val="9F2936"/>
                </a:solidFill>
                <a:latin typeface="Arial" charset="0"/>
              </a:rPr>
              <a:t>Thread</a:t>
            </a:r>
            <a:endParaRPr lang="en-US" dirty="0">
              <a:solidFill>
                <a:srgbClr val="9F2936"/>
              </a:solidFill>
              <a:latin typeface="Arial" charset="0"/>
            </a:endParaRPr>
          </a:p>
          <a:p>
            <a:pPr>
              <a:spcBef>
                <a:spcPct val="0"/>
              </a:spcBef>
              <a:buFontTx/>
              <a:buNone/>
            </a:pPr>
            <a:endParaRPr lang="en-US" dirty="0">
              <a:solidFill>
                <a:srgbClr val="9F2936"/>
              </a:solidFill>
              <a:latin typeface="Arial" charset="0"/>
            </a:endParaRPr>
          </a:p>
          <a:p>
            <a:pPr>
              <a:spcBef>
                <a:spcPct val="0"/>
              </a:spcBef>
              <a:buFontTx/>
              <a:buNone/>
            </a:pPr>
            <a:r>
              <a:rPr lang="en-US" b="1" dirty="0">
                <a:solidFill>
                  <a:srgbClr val="9F2936"/>
                </a:solidFill>
                <a:latin typeface="Arial" charset="0"/>
              </a:rPr>
              <a:t>UNEF – </a:t>
            </a:r>
            <a:r>
              <a:rPr lang="en-US" dirty="0" smtClean="0">
                <a:solidFill>
                  <a:srgbClr val="9F2936"/>
                </a:solidFill>
                <a:latin typeface="Arial" charset="0"/>
              </a:rPr>
              <a:t>Unified </a:t>
            </a:r>
            <a:r>
              <a:rPr lang="en-US" dirty="0">
                <a:solidFill>
                  <a:srgbClr val="9F2936"/>
                </a:solidFill>
                <a:latin typeface="Arial" charset="0"/>
              </a:rPr>
              <a:t>Extra Fine </a:t>
            </a:r>
            <a:r>
              <a:rPr lang="en-US" dirty="0" smtClean="0">
                <a:solidFill>
                  <a:srgbClr val="9F2936"/>
                </a:solidFill>
                <a:latin typeface="Arial" charset="0"/>
              </a:rPr>
              <a:t>Thread</a:t>
            </a:r>
            <a:endParaRPr lang="en-US" dirty="0">
              <a:solidFill>
                <a:srgbClr val="9F2936"/>
              </a:solidFill>
              <a:latin typeface="Arial" charset="0"/>
            </a:endParaRPr>
          </a:p>
          <a:p>
            <a:pPr>
              <a:spcBef>
                <a:spcPct val="0"/>
              </a:spcBef>
              <a:buFontTx/>
              <a:buNone/>
            </a:pPr>
            <a:endParaRPr lang="en-US" dirty="0">
              <a:solidFill>
                <a:srgbClr val="9F2936"/>
              </a:solidFill>
              <a:latin typeface="Arial" charset="0"/>
            </a:endParaRPr>
          </a:p>
          <a:p>
            <a:pPr>
              <a:spcBef>
                <a:spcPct val="0"/>
              </a:spcBef>
              <a:buFontTx/>
              <a:buNone/>
            </a:pPr>
            <a:r>
              <a:rPr lang="en-US" b="1" dirty="0">
                <a:solidFill>
                  <a:srgbClr val="9F2936"/>
                </a:solidFill>
                <a:latin typeface="Arial" charset="0"/>
              </a:rPr>
              <a:t>UNS –</a:t>
            </a:r>
            <a:r>
              <a:rPr lang="en-US" dirty="0">
                <a:solidFill>
                  <a:srgbClr val="9F2936"/>
                </a:solidFill>
                <a:latin typeface="Arial" charset="0"/>
              </a:rPr>
              <a:t> </a:t>
            </a:r>
            <a:r>
              <a:rPr lang="en-US" dirty="0" smtClean="0">
                <a:solidFill>
                  <a:srgbClr val="9F2936"/>
                </a:solidFill>
                <a:latin typeface="Arial" charset="0"/>
              </a:rPr>
              <a:t>Unified Special Thread</a:t>
            </a:r>
          </a:p>
          <a:p>
            <a:pPr lvl="0">
              <a:spcBef>
                <a:spcPct val="0"/>
              </a:spcBef>
              <a:buClr>
                <a:srgbClr val="9F2936"/>
              </a:buClr>
              <a:buNone/>
            </a:pPr>
            <a:endParaRPr lang="en-US" dirty="0">
              <a:solidFill>
                <a:srgbClr val="9F2936"/>
              </a:solidFill>
              <a:latin typeface="Arial" charset="0"/>
            </a:endParaRPr>
          </a:p>
          <a:p>
            <a:pPr lvl="0">
              <a:spcBef>
                <a:spcPct val="0"/>
              </a:spcBef>
              <a:buClr>
                <a:srgbClr val="9F2936"/>
              </a:buClr>
              <a:buNone/>
            </a:pPr>
            <a:r>
              <a:rPr lang="en-US" b="1" dirty="0" smtClean="0">
                <a:solidFill>
                  <a:srgbClr val="9F2936"/>
                </a:solidFill>
                <a:latin typeface="Arial" charset="0"/>
              </a:rPr>
              <a:t>M –</a:t>
            </a:r>
            <a:r>
              <a:rPr lang="en-US" dirty="0" smtClean="0">
                <a:solidFill>
                  <a:srgbClr val="9F2936"/>
                </a:solidFill>
                <a:latin typeface="Arial" charset="0"/>
              </a:rPr>
              <a:t> Metric Coarse Thread</a:t>
            </a:r>
          </a:p>
          <a:p>
            <a:pPr>
              <a:spcBef>
                <a:spcPct val="0"/>
              </a:spcBef>
              <a:buFontTx/>
              <a:buNone/>
            </a:pPr>
            <a:endParaRPr lang="en-US" dirty="0">
              <a:solidFill>
                <a:srgbClr val="9F2936"/>
              </a:solidFill>
              <a:latin typeface="Arial" charset="0"/>
            </a:endParaRPr>
          </a:p>
          <a:p>
            <a:pPr>
              <a:spcBef>
                <a:spcPct val="0"/>
              </a:spcBef>
              <a:buFontTx/>
              <a:buNone/>
            </a:pPr>
            <a:r>
              <a:rPr lang="en-US" b="1" dirty="0" smtClean="0">
                <a:solidFill>
                  <a:srgbClr val="9F2936"/>
                </a:solidFill>
                <a:latin typeface="Arial" charset="0"/>
              </a:rPr>
              <a:t>MF –</a:t>
            </a:r>
            <a:r>
              <a:rPr lang="en-US" dirty="0" smtClean="0">
                <a:solidFill>
                  <a:srgbClr val="9F2936"/>
                </a:solidFill>
                <a:latin typeface="Arial" charset="0"/>
              </a:rPr>
              <a:t> Metric Fine Thread</a:t>
            </a:r>
            <a:endParaRPr lang="en-US" dirty="0">
              <a:solidFill>
                <a:srgbClr val="9F2936"/>
              </a:solidFill>
              <a:latin typeface="Arial" charset="0"/>
            </a:endParaRPr>
          </a:p>
          <a:p>
            <a:pPr lvl="0">
              <a:spcBef>
                <a:spcPct val="0"/>
              </a:spcBef>
              <a:buClr>
                <a:srgbClr val="9F2936"/>
              </a:buClr>
              <a:buNone/>
            </a:pPr>
            <a:endParaRPr lang="en-US" sz="2600" dirty="0" smtClean="0">
              <a:solidFill>
                <a:srgbClr val="9F2936"/>
              </a:solidFill>
              <a:latin typeface="Arial" charset="0"/>
            </a:endParaRPr>
          </a:p>
          <a:p>
            <a:pPr>
              <a:spcBef>
                <a:spcPct val="0"/>
              </a:spcBef>
              <a:buFontTx/>
              <a:buNone/>
            </a:pPr>
            <a:endParaRPr lang="en-US" sz="2800" dirty="0">
              <a:solidFill>
                <a:srgbClr val="9F2936"/>
              </a:solidFill>
            </a:endParaRPr>
          </a:p>
        </p:txBody>
      </p:sp>
      <p:sp>
        <p:nvSpPr>
          <p:cNvPr id="2" name="Slide Number Placeholder 1"/>
          <p:cNvSpPr>
            <a:spLocks noGrp="1"/>
          </p:cNvSpPr>
          <p:nvPr>
            <p:ph type="sldNum" sz="quarter" idx="12"/>
          </p:nvPr>
        </p:nvSpPr>
        <p:spPr/>
        <p:txBody>
          <a:bodyPr/>
          <a:lstStyle/>
          <a:p>
            <a:fld id="{54F86A86-CA6A-4E67-9F0D-9DBC19FF5F5C}" type="slidenum">
              <a:rPr lang="en-CA" smtClean="0"/>
              <a:t>20</a:t>
            </a:fld>
            <a:endParaRPr lang="en-CA"/>
          </a:p>
        </p:txBody>
      </p:sp>
      <p:sp>
        <p:nvSpPr>
          <p:cNvPr id="5" name="Slide Number Placeholder 1"/>
          <p:cNvSpPr txBox="1">
            <a:spLocks/>
          </p:cNvSpPr>
          <p:nvPr/>
        </p:nvSpPr>
        <p:spPr>
          <a:xfrm>
            <a:off x="5004048" y="224490"/>
            <a:ext cx="33843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COMMON THREAD TYPES</a:t>
            </a:r>
            <a:endParaRPr lang="en-CA" sz="2000" b="1" dirty="0"/>
          </a:p>
        </p:txBody>
      </p:sp>
    </p:spTree>
    <p:extLst>
      <p:ext uri="{BB962C8B-B14F-4D97-AF65-F5344CB8AC3E}">
        <p14:creationId xmlns:p14="http://schemas.microsoft.com/office/powerpoint/2010/main" val="33536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028"/>
          <p:cNvSpPr>
            <a:spLocks noChangeArrowheads="1"/>
          </p:cNvSpPr>
          <p:nvPr/>
        </p:nvSpPr>
        <p:spPr bwMode="auto">
          <a:xfrm>
            <a:off x="680864" y="3427511"/>
            <a:ext cx="2234952" cy="60960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u="sng" dirty="0">
                <a:solidFill>
                  <a:srgbClr val="9F2936"/>
                </a:solidFill>
                <a:latin typeface="Arial" charset="0"/>
              </a:rPr>
              <a:t>Classes of </a:t>
            </a:r>
            <a:r>
              <a:rPr lang="en-US" sz="2400" b="1" u="sng" dirty="0" smtClean="0">
                <a:solidFill>
                  <a:srgbClr val="9F2936"/>
                </a:solidFill>
                <a:latin typeface="Arial" charset="0"/>
              </a:rPr>
              <a:t>Fit</a:t>
            </a:r>
            <a:endParaRPr lang="en-US" sz="2400" dirty="0">
              <a:solidFill>
                <a:srgbClr val="9F2936"/>
              </a:solidFill>
            </a:endParaRPr>
          </a:p>
        </p:txBody>
      </p:sp>
      <p:sp>
        <p:nvSpPr>
          <p:cNvPr id="64517" name="Text Box 1029"/>
          <p:cNvSpPr txBox="1">
            <a:spLocks noChangeArrowheads="1"/>
          </p:cNvSpPr>
          <p:nvPr/>
        </p:nvSpPr>
        <p:spPr bwMode="auto">
          <a:xfrm>
            <a:off x="3884240" y="3884711"/>
            <a:ext cx="2133600"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2800" b="1">
                <a:latin typeface="Arial" charset="0"/>
              </a:rPr>
              <a:t>Class 1A</a:t>
            </a:r>
          </a:p>
          <a:p>
            <a:pPr>
              <a:spcBef>
                <a:spcPct val="20000"/>
              </a:spcBef>
              <a:buFontTx/>
              <a:buChar char="•"/>
            </a:pPr>
            <a:r>
              <a:rPr lang="en-US" sz="2800" b="1">
                <a:latin typeface="Arial" charset="0"/>
              </a:rPr>
              <a:t>Class 2A</a:t>
            </a:r>
          </a:p>
          <a:p>
            <a:pPr>
              <a:spcBef>
                <a:spcPct val="20000"/>
              </a:spcBef>
              <a:buFontTx/>
              <a:buChar char="•"/>
            </a:pPr>
            <a:r>
              <a:rPr lang="en-US" sz="2800" b="1">
                <a:latin typeface="Arial" charset="0"/>
              </a:rPr>
              <a:t>Class 3A</a:t>
            </a:r>
            <a:endParaRPr lang="en-US" sz="2800"/>
          </a:p>
        </p:txBody>
      </p:sp>
      <p:sp>
        <p:nvSpPr>
          <p:cNvPr id="64518" name="Text Box 1030"/>
          <p:cNvSpPr txBox="1">
            <a:spLocks noChangeArrowheads="1"/>
          </p:cNvSpPr>
          <p:nvPr/>
        </p:nvSpPr>
        <p:spPr bwMode="auto">
          <a:xfrm>
            <a:off x="3884240" y="1979711"/>
            <a:ext cx="1905000"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2800" b="1" dirty="0">
                <a:latin typeface="Arial" charset="0"/>
              </a:rPr>
              <a:t>Class 1B</a:t>
            </a:r>
          </a:p>
          <a:p>
            <a:pPr>
              <a:spcBef>
                <a:spcPct val="20000"/>
              </a:spcBef>
              <a:buFontTx/>
              <a:buChar char="•"/>
            </a:pPr>
            <a:r>
              <a:rPr lang="en-US" sz="2800" b="1" dirty="0">
                <a:latin typeface="Arial" charset="0"/>
              </a:rPr>
              <a:t>Class 2B</a:t>
            </a:r>
          </a:p>
          <a:p>
            <a:pPr>
              <a:spcBef>
                <a:spcPct val="20000"/>
              </a:spcBef>
              <a:buFontTx/>
              <a:buChar char="•"/>
            </a:pPr>
            <a:r>
              <a:rPr lang="en-US" sz="2800" b="1" dirty="0">
                <a:latin typeface="Arial" charset="0"/>
              </a:rPr>
              <a:t>Class 3B</a:t>
            </a:r>
            <a:endParaRPr lang="en-US" sz="2800" dirty="0"/>
          </a:p>
        </p:txBody>
      </p:sp>
      <p:sp>
        <p:nvSpPr>
          <p:cNvPr id="64519" name="AutoShape 1031"/>
          <p:cNvSpPr>
            <a:spLocks/>
          </p:cNvSpPr>
          <p:nvPr/>
        </p:nvSpPr>
        <p:spPr bwMode="auto">
          <a:xfrm>
            <a:off x="3200028" y="1940024"/>
            <a:ext cx="531812" cy="3505200"/>
          </a:xfrm>
          <a:prstGeom prst="leftBrace">
            <a:avLst>
              <a:gd name="adj1" fmla="val 54925"/>
              <a:gd name="adj2" fmla="val 50000"/>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520" name="AutoShape 1032"/>
          <p:cNvSpPr>
            <a:spLocks/>
          </p:cNvSpPr>
          <p:nvPr/>
        </p:nvSpPr>
        <p:spPr bwMode="auto">
          <a:xfrm>
            <a:off x="6017840" y="1940024"/>
            <a:ext cx="342900" cy="1544637"/>
          </a:xfrm>
          <a:prstGeom prst="rightBrace">
            <a:avLst>
              <a:gd name="adj1" fmla="val 37539"/>
              <a:gd name="adj2" fmla="val 50000"/>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521" name="AutoShape 1033"/>
          <p:cNvSpPr>
            <a:spLocks/>
          </p:cNvSpPr>
          <p:nvPr/>
        </p:nvSpPr>
        <p:spPr bwMode="auto">
          <a:xfrm>
            <a:off x="6017840" y="3884711"/>
            <a:ext cx="342900" cy="1544638"/>
          </a:xfrm>
          <a:prstGeom prst="rightBrace">
            <a:avLst>
              <a:gd name="adj1" fmla="val 37539"/>
              <a:gd name="adj2" fmla="val 50000"/>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522" name="Text Box 1034"/>
          <p:cNvSpPr txBox="1">
            <a:spLocks noChangeArrowheads="1"/>
          </p:cNvSpPr>
          <p:nvPr/>
        </p:nvSpPr>
        <p:spPr bwMode="auto">
          <a:xfrm>
            <a:off x="6703640" y="2513111"/>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9F2936"/>
                </a:solidFill>
                <a:latin typeface="Arial" charset="0"/>
              </a:rPr>
              <a:t>Internal</a:t>
            </a:r>
            <a:endParaRPr lang="en-US" sz="2400" dirty="0">
              <a:solidFill>
                <a:srgbClr val="9F2936"/>
              </a:solidFill>
              <a:latin typeface="Arial" charset="0"/>
            </a:endParaRPr>
          </a:p>
        </p:txBody>
      </p:sp>
      <p:sp>
        <p:nvSpPr>
          <p:cNvPr id="64523" name="Text Box 1035"/>
          <p:cNvSpPr txBox="1">
            <a:spLocks noChangeArrowheads="1"/>
          </p:cNvSpPr>
          <p:nvPr/>
        </p:nvSpPr>
        <p:spPr bwMode="auto">
          <a:xfrm>
            <a:off x="6779840" y="4418111"/>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9F2936"/>
                </a:solidFill>
                <a:latin typeface="Arial" charset="0"/>
              </a:rPr>
              <a:t>External</a:t>
            </a:r>
            <a:endParaRPr lang="en-US" sz="2400" dirty="0">
              <a:solidFill>
                <a:srgbClr val="9F2936"/>
              </a:solidFill>
              <a:latin typeface="Arial" charset="0"/>
            </a:endParaRPr>
          </a:p>
        </p:txBody>
      </p:sp>
      <p:sp>
        <p:nvSpPr>
          <p:cNvPr id="64524" name="Rectangle 1036"/>
          <p:cNvSpPr>
            <a:spLocks noChangeArrowheads="1"/>
          </p:cNvSpPr>
          <p:nvPr/>
        </p:nvSpPr>
        <p:spPr bwMode="auto">
          <a:xfrm>
            <a:off x="467544" y="938064"/>
            <a:ext cx="82089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5000"/>
              </a:lnSpc>
            </a:pPr>
            <a:r>
              <a:rPr lang="en-US" sz="2400" b="1" dirty="0" smtClean="0">
                <a:solidFill>
                  <a:schemeClr val="tx2"/>
                </a:solidFill>
                <a:latin typeface="Arial" charset="0"/>
              </a:rPr>
              <a:t>Unified </a:t>
            </a:r>
            <a:r>
              <a:rPr lang="en-US" sz="2400" b="1" dirty="0">
                <a:solidFill>
                  <a:schemeClr val="tx2"/>
                </a:solidFill>
                <a:latin typeface="Arial" charset="0"/>
              </a:rPr>
              <a:t>Threads</a:t>
            </a:r>
          </a:p>
        </p:txBody>
      </p:sp>
      <p:sp>
        <p:nvSpPr>
          <p:cNvPr id="2" name="Slide Number Placeholder 1"/>
          <p:cNvSpPr>
            <a:spLocks noGrp="1"/>
          </p:cNvSpPr>
          <p:nvPr>
            <p:ph type="sldNum" sz="quarter" idx="12"/>
          </p:nvPr>
        </p:nvSpPr>
        <p:spPr/>
        <p:txBody>
          <a:bodyPr/>
          <a:lstStyle/>
          <a:p>
            <a:fld id="{54F86A86-CA6A-4E67-9F0D-9DBC19FF5F5C}" type="slidenum">
              <a:rPr lang="en-CA" smtClean="0"/>
              <a:t>21</a:t>
            </a:fld>
            <a:endParaRPr lang="en-CA"/>
          </a:p>
        </p:txBody>
      </p:sp>
      <p:sp>
        <p:nvSpPr>
          <p:cNvPr id="1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CLASS OF FIT</a:t>
            </a:r>
            <a:endParaRPr lang="en-CA" sz="2000" b="1" dirty="0"/>
          </a:p>
        </p:txBody>
      </p:sp>
    </p:spTree>
    <p:extLst>
      <p:ext uri="{BB962C8B-B14F-4D97-AF65-F5344CB8AC3E}">
        <p14:creationId xmlns:p14="http://schemas.microsoft.com/office/powerpoint/2010/main" val="197151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additive="base">
                                        <p:cTn id="7" dur="500" fill="hold"/>
                                        <p:tgtEl>
                                          <p:spTgt spid="64518"/>
                                        </p:tgtEl>
                                        <p:attrNameLst>
                                          <p:attrName>ppt_x</p:attrName>
                                        </p:attrNameLst>
                                      </p:cBhvr>
                                      <p:tavLst>
                                        <p:tav tm="0">
                                          <p:val>
                                            <p:strVal val="#ppt_x"/>
                                          </p:val>
                                        </p:tav>
                                        <p:tav tm="100000">
                                          <p:val>
                                            <p:strVal val="#ppt_x"/>
                                          </p:val>
                                        </p:tav>
                                      </p:tavLst>
                                    </p:anim>
                                    <p:anim calcmode="lin" valueType="num">
                                      <p:cBhvr additive="base">
                                        <p:cTn id="8" dur="500" fill="hold"/>
                                        <p:tgtEl>
                                          <p:spTgt spid="645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4520"/>
                                        </p:tgtEl>
                                        <p:attrNameLst>
                                          <p:attrName>style.visibility</p:attrName>
                                        </p:attrNameLst>
                                      </p:cBhvr>
                                      <p:to>
                                        <p:strVal val="visible"/>
                                      </p:to>
                                    </p:set>
                                    <p:anim calcmode="lin" valueType="num">
                                      <p:cBhvr additive="base">
                                        <p:cTn id="12" dur="500" fill="hold"/>
                                        <p:tgtEl>
                                          <p:spTgt spid="64520"/>
                                        </p:tgtEl>
                                        <p:attrNameLst>
                                          <p:attrName>ppt_x</p:attrName>
                                        </p:attrNameLst>
                                      </p:cBhvr>
                                      <p:tavLst>
                                        <p:tav tm="0">
                                          <p:val>
                                            <p:strVal val="1+#ppt_w/2"/>
                                          </p:val>
                                        </p:tav>
                                        <p:tav tm="100000">
                                          <p:val>
                                            <p:strVal val="#ppt_x"/>
                                          </p:val>
                                        </p:tav>
                                      </p:tavLst>
                                    </p:anim>
                                    <p:anim calcmode="lin" valueType="num">
                                      <p:cBhvr additive="base">
                                        <p:cTn id="13" dur="500" fill="hold"/>
                                        <p:tgtEl>
                                          <p:spTgt spid="645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4522"/>
                                        </p:tgtEl>
                                        <p:attrNameLst>
                                          <p:attrName>style.visibility</p:attrName>
                                        </p:attrNameLst>
                                      </p:cBhvr>
                                      <p:to>
                                        <p:strVal val="visible"/>
                                      </p:to>
                                    </p:set>
                                    <p:anim calcmode="lin" valueType="num">
                                      <p:cBhvr additive="base">
                                        <p:cTn id="17" dur="500" fill="hold"/>
                                        <p:tgtEl>
                                          <p:spTgt spid="64522"/>
                                        </p:tgtEl>
                                        <p:attrNameLst>
                                          <p:attrName>ppt_x</p:attrName>
                                        </p:attrNameLst>
                                      </p:cBhvr>
                                      <p:tavLst>
                                        <p:tav tm="0">
                                          <p:val>
                                            <p:strVal val="1+#ppt_w/2"/>
                                          </p:val>
                                        </p:tav>
                                        <p:tav tm="100000">
                                          <p:val>
                                            <p:strVal val="#ppt_x"/>
                                          </p:val>
                                        </p:tav>
                                      </p:tavLst>
                                    </p:anim>
                                    <p:anim calcmode="lin" valueType="num">
                                      <p:cBhvr additive="base">
                                        <p:cTn id="18" dur="500" fill="hold"/>
                                        <p:tgtEl>
                                          <p:spTgt spid="6452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4517"/>
                                        </p:tgtEl>
                                        <p:attrNameLst>
                                          <p:attrName>style.visibility</p:attrName>
                                        </p:attrNameLst>
                                      </p:cBhvr>
                                      <p:to>
                                        <p:strVal val="visible"/>
                                      </p:to>
                                    </p:set>
                                    <p:anim calcmode="lin" valueType="num">
                                      <p:cBhvr additive="base">
                                        <p:cTn id="23" dur="500" fill="hold"/>
                                        <p:tgtEl>
                                          <p:spTgt spid="64517"/>
                                        </p:tgtEl>
                                        <p:attrNameLst>
                                          <p:attrName>ppt_x</p:attrName>
                                        </p:attrNameLst>
                                      </p:cBhvr>
                                      <p:tavLst>
                                        <p:tav tm="0">
                                          <p:val>
                                            <p:strVal val="#ppt_x"/>
                                          </p:val>
                                        </p:tav>
                                        <p:tav tm="100000">
                                          <p:val>
                                            <p:strVal val="#ppt_x"/>
                                          </p:val>
                                        </p:tav>
                                      </p:tavLst>
                                    </p:anim>
                                    <p:anim calcmode="lin" valueType="num">
                                      <p:cBhvr additive="base">
                                        <p:cTn id="24" dur="500" fill="hold"/>
                                        <p:tgtEl>
                                          <p:spTgt spid="6451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64521"/>
                                        </p:tgtEl>
                                        <p:attrNameLst>
                                          <p:attrName>style.visibility</p:attrName>
                                        </p:attrNameLst>
                                      </p:cBhvr>
                                      <p:to>
                                        <p:strVal val="visible"/>
                                      </p:to>
                                    </p:set>
                                    <p:anim calcmode="lin" valueType="num">
                                      <p:cBhvr additive="base">
                                        <p:cTn id="28" dur="500" fill="hold"/>
                                        <p:tgtEl>
                                          <p:spTgt spid="64521"/>
                                        </p:tgtEl>
                                        <p:attrNameLst>
                                          <p:attrName>ppt_x</p:attrName>
                                        </p:attrNameLst>
                                      </p:cBhvr>
                                      <p:tavLst>
                                        <p:tav tm="0">
                                          <p:val>
                                            <p:strVal val="1+#ppt_w/2"/>
                                          </p:val>
                                        </p:tav>
                                        <p:tav tm="100000">
                                          <p:val>
                                            <p:strVal val="#ppt_x"/>
                                          </p:val>
                                        </p:tav>
                                      </p:tavLst>
                                    </p:anim>
                                    <p:anim calcmode="lin" valueType="num">
                                      <p:cBhvr additive="base">
                                        <p:cTn id="29" dur="500" fill="hold"/>
                                        <p:tgtEl>
                                          <p:spTgt spid="64521"/>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64523"/>
                                        </p:tgtEl>
                                        <p:attrNameLst>
                                          <p:attrName>style.visibility</p:attrName>
                                        </p:attrNameLst>
                                      </p:cBhvr>
                                      <p:to>
                                        <p:strVal val="visible"/>
                                      </p:to>
                                    </p:set>
                                    <p:anim calcmode="lin" valueType="num">
                                      <p:cBhvr additive="base">
                                        <p:cTn id="33" dur="500" fill="hold"/>
                                        <p:tgtEl>
                                          <p:spTgt spid="64523"/>
                                        </p:tgtEl>
                                        <p:attrNameLst>
                                          <p:attrName>ppt_x</p:attrName>
                                        </p:attrNameLst>
                                      </p:cBhvr>
                                      <p:tavLst>
                                        <p:tav tm="0">
                                          <p:val>
                                            <p:strVal val="1+#ppt_w/2"/>
                                          </p:val>
                                        </p:tav>
                                        <p:tav tm="100000">
                                          <p:val>
                                            <p:strVal val="#ppt_x"/>
                                          </p:val>
                                        </p:tav>
                                      </p:tavLst>
                                    </p:anim>
                                    <p:anim calcmode="lin" valueType="num">
                                      <p:cBhvr additive="base">
                                        <p:cTn id="34" dur="500" fill="hold"/>
                                        <p:tgtEl>
                                          <p:spTgt spid="64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8" grpId="0" autoUpdateAnimBg="0"/>
      <p:bldP spid="64520" grpId="0" animBg="1"/>
      <p:bldP spid="64521" grpId="0" animBg="1"/>
      <p:bldP spid="64522" grpId="0" autoUpdateAnimBg="0"/>
      <p:bldP spid="645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bwMode="auto">
          <a:xfrm>
            <a:off x="899592" y="1447800"/>
            <a:ext cx="7344816"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defTabSz="342900">
              <a:spcBef>
                <a:spcPct val="0"/>
              </a:spcBef>
              <a:buFontTx/>
              <a:buNone/>
            </a:pPr>
            <a:r>
              <a:rPr lang="en-US" sz="2800" b="1" dirty="0">
                <a:solidFill>
                  <a:srgbClr val="9F2936"/>
                </a:solidFill>
                <a:latin typeface="Arial" charset="0"/>
              </a:rPr>
              <a:t>1A &amp; 1B</a:t>
            </a:r>
            <a:endParaRPr lang="en-US" sz="2800" dirty="0">
              <a:solidFill>
                <a:srgbClr val="9F2936"/>
              </a:solidFill>
              <a:latin typeface="Arial" charset="0"/>
            </a:endParaRPr>
          </a:p>
          <a:p>
            <a:pPr marL="0" indent="0" defTabSz="342900">
              <a:spcBef>
                <a:spcPct val="0"/>
              </a:spcBef>
              <a:buSzPct val="40000"/>
              <a:buFont typeface="Monotype Sorts" pitchFamily="2" charset="2"/>
              <a:buChar char="l"/>
            </a:pPr>
            <a:r>
              <a:rPr lang="en-US" dirty="0">
                <a:solidFill>
                  <a:srgbClr val="9F2936"/>
                </a:solidFill>
                <a:latin typeface="Arial" charset="0"/>
              </a:rPr>
              <a:t> 	Loose tolerance to permit easy assembly</a:t>
            </a:r>
          </a:p>
          <a:p>
            <a:pPr marL="0" indent="0" defTabSz="342900">
              <a:spcBef>
                <a:spcPct val="0"/>
              </a:spcBef>
              <a:buFontTx/>
              <a:buNone/>
            </a:pPr>
            <a:endParaRPr lang="en-US" sz="2600" dirty="0">
              <a:solidFill>
                <a:srgbClr val="9F2936"/>
              </a:solidFill>
              <a:latin typeface="Arial" charset="0"/>
            </a:endParaRPr>
          </a:p>
          <a:p>
            <a:pPr marL="0" indent="0" defTabSz="342900">
              <a:spcBef>
                <a:spcPct val="0"/>
              </a:spcBef>
              <a:buFontTx/>
              <a:buNone/>
            </a:pPr>
            <a:r>
              <a:rPr lang="en-US" sz="2800" b="1" dirty="0">
                <a:solidFill>
                  <a:srgbClr val="9F2936"/>
                </a:solidFill>
                <a:latin typeface="Arial" charset="0"/>
              </a:rPr>
              <a:t>2A &amp; 2B</a:t>
            </a:r>
            <a:endParaRPr lang="en-US" sz="2800" dirty="0">
              <a:solidFill>
                <a:srgbClr val="9F2936"/>
              </a:solidFill>
              <a:latin typeface="Arial" charset="0"/>
            </a:endParaRPr>
          </a:p>
          <a:p>
            <a:pPr marL="0" indent="0" defTabSz="342900">
              <a:spcBef>
                <a:spcPct val="0"/>
              </a:spcBef>
              <a:buSzPct val="40000"/>
              <a:buFont typeface="Monotype Sorts" pitchFamily="2" charset="2"/>
              <a:buChar char="l"/>
            </a:pPr>
            <a:r>
              <a:rPr lang="en-US" sz="2600" dirty="0">
                <a:solidFill>
                  <a:srgbClr val="9F2936"/>
                </a:solidFill>
                <a:latin typeface="Arial" charset="0"/>
              </a:rPr>
              <a:t> </a:t>
            </a:r>
            <a:r>
              <a:rPr lang="en-US" dirty="0">
                <a:solidFill>
                  <a:srgbClr val="9F2936"/>
                </a:solidFill>
                <a:latin typeface="Arial" charset="0"/>
              </a:rPr>
              <a:t>	Most common for general applications production of </a:t>
            </a:r>
            <a:r>
              <a:rPr lang="en-US" dirty="0" smtClean="0">
                <a:solidFill>
                  <a:srgbClr val="9F2936"/>
                </a:solidFill>
                <a:latin typeface="Arial" charset="0"/>
              </a:rPr>
              <a:t>bolts</a:t>
            </a:r>
            <a:r>
              <a:rPr lang="en-US" dirty="0">
                <a:solidFill>
                  <a:srgbClr val="9F2936"/>
                </a:solidFill>
                <a:latin typeface="Arial" charset="0"/>
              </a:rPr>
              <a:t>, screws and nuts</a:t>
            </a:r>
          </a:p>
          <a:p>
            <a:pPr marL="0" indent="0" defTabSz="342900">
              <a:spcBef>
                <a:spcPct val="0"/>
              </a:spcBef>
              <a:buFontTx/>
              <a:buNone/>
            </a:pPr>
            <a:endParaRPr lang="en-US" sz="2600" dirty="0">
              <a:solidFill>
                <a:srgbClr val="9F2936"/>
              </a:solidFill>
              <a:latin typeface="Arial" charset="0"/>
            </a:endParaRPr>
          </a:p>
          <a:p>
            <a:pPr marL="0" indent="0" defTabSz="342900">
              <a:spcBef>
                <a:spcPct val="0"/>
              </a:spcBef>
              <a:buFontTx/>
              <a:buNone/>
            </a:pPr>
            <a:r>
              <a:rPr lang="en-US" sz="2800" b="1" dirty="0">
                <a:solidFill>
                  <a:srgbClr val="9F2936"/>
                </a:solidFill>
                <a:latin typeface="Arial" charset="0"/>
              </a:rPr>
              <a:t>3A &amp; 3B</a:t>
            </a:r>
            <a:endParaRPr lang="en-US" sz="2800" dirty="0">
              <a:solidFill>
                <a:srgbClr val="9F2936"/>
              </a:solidFill>
              <a:latin typeface="Arial" charset="0"/>
            </a:endParaRPr>
          </a:p>
          <a:p>
            <a:pPr marL="0" indent="0" defTabSz="342900">
              <a:spcBef>
                <a:spcPct val="0"/>
              </a:spcBef>
              <a:buSzPct val="40000"/>
              <a:buFont typeface="Monotype Sorts" pitchFamily="2" charset="2"/>
              <a:buChar char="l"/>
            </a:pPr>
            <a:r>
              <a:rPr lang="en-US" dirty="0">
                <a:solidFill>
                  <a:srgbClr val="9F2936"/>
                </a:solidFill>
                <a:latin typeface="Arial" charset="0"/>
              </a:rPr>
              <a:t> 	Tight tolerance where closeness of fit and/or </a:t>
            </a:r>
            <a:r>
              <a:rPr lang="en-US" dirty="0" smtClean="0">
                <a:solidFill>
                  <a:srgbClr val="9F2936"/>
                </a:solidFill>
                <a:latin typeface="Arial" charset="0"/>
              </a:rPr>
              <a:t>accuracy</a:t>
            </a:r>
            <a:r>
              <a:rPr lang="en-US" dirty="0">
                <a:solidFill>
                  <a:srgbClr val="9F2936"/>
                </a:solidFill>
                <a:latin typeface="Arial" charset="0"/>
              </a:rPr>
              <a:t> </a:t>
            </a:r>
            <a:r>
              <a:rPr lang="en-US" dirty="0" smtClean="0">
                <a:solidFill>
                  <a:srgbClr val="9F2936"/>
                </a:solidFill>
                <a:latin typeface="Arial" charset="0"/>
              </a:rPr>
              <a:t>of </a:t>
            </a:r>
            <a:r>
              <a:rPr lang="en-US" dirty="0">
                <a:solidFill>
                  <a:srgbClr val="9F2936"/>
                </a:solidFill>
                <a:latin typeface="Arial" charset="0"/>
              </a:rPr>
              <a:t>thread elements are important</a:t>
            </a:r>
          </a:p>
        </p:txBody>
      </p:sp>
      <p:sp>
        <p:nvSpPr>
          <p:cNvPr id="2" name="Slide Number Placeholder 1"/>
          <p:cNvSpPr>
            <a:spLocks noGrp="1"/>
          </p:cNvSpPr>
          <p:nvPr>
            <p:ph type="sldNum" sz="quarter" idx="12"/>
          </p:nvPr>
        </p:nvSpPr>
        <p:spPr/>
        <p:txBody>
          <a:bodyPr/>
          <a:lstStyle/>
          <a:p>
            <a:fld id="{54F86A86-CA6A-4E67-9F0D-9DBC19FF5F5C}" type="slidenum">
              <a:rPr lang="en-CA" smtClean="0"/>
              <a:t>22</a:t>
            </a:fld>
            <a:endParaRPr lang="en-CA"/>
          </a:p>
        </p:txBody>
      </p:sp>
      <p:sp>
        <p:nvSpPr>
          <p:cNvPr id="5"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CLASS OF FIT</a:t>
            </a:r>
            <a:endParaRPr lang="en-CA" sz="2000" b="1" dirty="0"/>
          </a:p>
        </p:txBody>
      </p:sp>
    </p:spTree>
    <p:extLst>
      <p:ext uri="{BB962C8B-B14F-4D97-AF65-F5344CB8AC3E}">
        <p14:creationId xmlns:p14="http://schemas.microsoft.com/office/powerpoint/2010/main" val="125296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051"/>
          <p:cNvSpPr>
            <a:spLocks noGrp="1" noChangeArrowheads="1"/>
          </p:cNvSpPr>
          <p:nvPr>
            <p:ph type="body" idx="1"/>
          </p:nvPr>
        </p:nvSpPr>
        <p:spPr bwMode="auto">
          <a:xfrm>
            <a:off x="683568" y="1524000"/>
            <a:ext cx="7848872"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p>
            <a:pPr>
              <a:spcBef>
                <a:spcPct val="0"/>
              </a:spcBef>
              <a:buSzPct val="40000"/>
              <a:buFont typeface="Arial" pitchFamily="34" charset="0"/>
              <a:buChar char="•"/>
            </a:pPr>
            <a:r>
              <a:rPr lang="en-US" sz="2600" dirty="0">
                <a:latin typeface="Arial" charset="0"/>
              </a:rPr>
              <a:t>An </a:t>
            </a:r>
            <a:r>
              <a:rPr lang="en-US" sz="2800" dirty="0">
                <a:latin typeface="Arial" charset="0"/>
              </a:rPr>
              <a:t>“H”</a:t>
            </a:r>
            <a:r>
              <a:rPr lang="en-US" sz="2600" dirty="0">
                <a:latin typeface="Arial" charset="0"/>
              </a:rPr>
              <a:t> number defines the actual pitch diameter of a tap</a:t>
            </a:r>
            <a:br>
              <a:rPr lang="en-US" sz="2600" dirty="0">
                <a:latin typeface="Arial" charset="0"/>
              </a:rPr>
            </a:br>
            <a:endParaRPr lang="en-US" sz="2600" dirty="0">
              <a:latin typeface="Arial" charset="0"/>
            </a:endParaRPr>
          </a:p>
          <a:p>
            <a:pPr>
              <a:spcBef>
                <a:spcPct val="0"/>
              </a:spcBef>
              <a:buSzPct val="40000"/>
              <a:buFont typeface="Arial" pitchFamily="34" charset="0"/>
              <a:buChar char="•"/>
            </a:pPr>
            <a:r>
              <a:rPr lang="en-US" sz="2600" dirty="0">
                <a:latin typeface="Arial" charset="0"/>
              </a:rPr>
              <a:t>For each </a:t>
            </a:r>
            <a:r>
              <a:rPr lang="en-US" sz="2800" dirty="0">
                <a:latin typeface="Arial" charset="0"/>
              </a:rPr>
              <a:t>“H”</a:t>
            </a:r>
            <a:r>
              <a:rPr lang="en-US" sz="2600" dirty="0">
                <a:latin typeface="Arial" charset="0"/>
              </a:rPr>
              <a:t> number increase, the actual pitch diameter is increased by .0005” over the basic pitch diameter</a:t>
            </a:r>
            <a:br>
              <a:rPr lang="en-US" sz="2600" dirty="0">
                <a:latin typeface="Arial" charset="0"/>
              </a:rPr>
            </a:br>
            <a:endParaRPr lang="en-US" sz="2600" dirty="0">
              <a:latin typeface="Arial" charset="0"/>
            </a:endParaRPr>
          </a:p>
          <a:p>
            <a:pPr>
              <a:spcBef>
                <a:spcPct val="0"/>
              </a:spcBef>
              <a:buFontTx/>
              <a:buNone/>
            </a:pPr>
            <a:r>
              <a:rPr lang="en-US" sz="2600" dirty="0">
                <a:latin typeface="Arial" charset="0"/>
              </a:rPr>
              <a:t>		</a:t>
            </a:r>
            <a:r>
              <a:rPr lang="en-US" sz="2600" b="1" dirty="0">
                <a:latin typeface="Arial" charset="0"/>
              </a:rPr>
              <a:t>H1</a:t>
            </a:r>
            <a:r>
              <a:rPr lang="en-US" sz="2600" dirty="0">
                <a:latin typeface="Arial" charset="0"/>
              </a:rPr>
              <a:t> = .0000” to .0005</a:t>
            </a:r>
          </a:p>
          <a:p>
            <a:pPr>
              <a:spcBef>
                <a:spcPct val="0"/>
              </a:spcBef>
              <a:buFontTx/>
              <a:buNone/>
            </a:pPr>
            <a:r>
              <a:rPr lang="en-US" sz="2600" dirty="0">
                <a:latin typeface="Arial" charset="0"/>
              </a:rPr>
              <a:t>		</a:t>
            </a:r>
            <a:r>
              <a:rPr lang="en-US" sz="2600" b="1" dirty="0">
                <a:latin typeface="Arial" charset="0"/>
              </a:rPr>
              <a:t>H2</a:t>
            </a:r>
            <a:r>
              <a:rPr lang="en-US" sz="2600" dirty="0">
                <a:latin typeface="Arial" charset="0"/>
              </a:rPr>
              <a:t> = .0005” to .0010” </a:t>
            </a:r>
          </a:p>
          <a:p>
            <a:pPr>
              <a:spcBef>
                <a:spcPct val="0"/>
              </a:spcBef>
              <a:buFontTx/>
              <a:buNone/>
            </a:pPr>
            <a:r>
              <a:rPr lang="en-US" sz="2600" dirty="0">
                <a:latin typeface="Arial" charset="0"/>
              </a:rPr>
              <a:t>		</a:t>
            </a:r>
            <a:r>
              <a:rPr lang="en-US" sz="2600" b="1" dirty="0">
                <a:latin typeface="Arial" charset="0"/>
              </a:rPr>
              <a:t>H3</a:t>
            </a:r>
            <a:r>
              <a:rPr lang="en-US" sz="2600" dirty="0">
                <a:latin typeface="Arial" charset="0"/>
              </a:rPr>
              <a:t> = .0010” to .0015”</a:t>
            </a:r>
          </a:p>
          <a:p>
            <a:pPr>
              <a:spcBef>
                <a:spcPct val="0"/>
              </a:spcBef>
              <a:buFontTx/>
              <a:buNone/>
            </a:pPr>
            <a:r>
              <a:rPr lang="en-US" sz="2600" dirty="0">
                <a:latin typeface="Arial" charset="0"/>
              </a:rPr>
              <a:t>		</a:t>
            </a:r>
            <a:r>
              <a:rPr lang="en-US" sz="2600" b="1" dirty="0">
                <a:latin typeface="Arial" charset="0"/>
              </a:rPr>
              <a:t>H4</a:t>
            </a:r>
            <a:r>
              <a:rPr lang="en-US" sz="2600" dirty="0">
                <a:latin typeface="Arial" charset="0"/>
              </a:rPr>
              <a:t> = .0015” to .0020” (and over)</a:t>
            </a:r>
          </a:p>
          <a:p>
            <a:pPr>
              <a:lnSpc>
                <a:spcPct val="50000"/>
              </a:lnSpc>
              <a:buFontTx/>
              <a:buNone/>
            </a:pPr>
            <a:r>
              <a:rPr lang="en-US" sz="2400" dirty="0"/>
              <a:t>	 </a:t>
            </a:r>
          </a:p>
        </p:txBody>
      </p:sp>
      <p:sp>
        <p:nvSpPr>
          <p:cNvPr id="2" name="Slide Number Placeholder 1"/>
          <p:cNvSpPr>
            <a:spLocks noGrp="1"/>
          </p:cNvSpPr>
          <p:nvPr>
            <p:ph type="sldNum" sz="quarter" idx="12"/>
          </p:nvPr>
        </p:nvSpPr>
        <p:spPr/>
        <p:txBody>
          <a:bodyPr/>
          <a:lstStyle/>
          <a:p>
            <a:fld id="{54F86A86-CA6A-4E67-9F0D-9DBC19FF5F5C}" type="slidenum">
              <a:rPr lang="en-CA" smtClean="0"/>
              <a:t>23</a:t>
            </a:fld>
            <a:endParaRPr lang="en-CA"/>
          </a:p>
        </p:txBody>
      </p:sp>
      <p:sp>
        <p:nvSpPr>
          <p:cNvPr id="5"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“H” LIMITS</a:t>
            </a:r>
            <a:endParaRPr lang="en-CA" sz="2000" b="1" dirty="0"/>
          </a:p>
        </p:txBody>
      </p:sp>
    </p:spTree>
    <p:extLst>
      <p:ext uri="{BB962C8B-B14F-4D97-AF65-F5344CB8AC3E}">
        <p14:creationId xmlns:p14="http://schemas.microsoft.com/office/powerpoint/2010/main" val="373813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bwMode="auto">
          <a:xfrm>
            <a:off x="827584" y="1676400"/>
            <a:ext cx="7632848"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marL="0" indent="0" defTabSz="400050">
              <a:buFontTx/>
              <a:buNone/>
            </a:pPr>
            <a:r>
              <a:rPr lang="en-US" sz="2600" b="1" dirty="0">
                <a:latin typeface="Arial" charset="0"/>
              </a:rPr>
              <a:t>Designated by Major Diameter &amp; Pitch</a:t>
            </a:r>
          </a:p>
          <a:p>
            <a:pPr marL="0" indent="0" defTabSz="400050"/>
            <a:endParaRPr lang="en-US" sz="2600" dirty="0">
              <a:latin typeface="Arial" charset="0"/>
            </a:endParaRPr>
          </a:p>
          <a:p>
            <a:pPr marL="0" indent="0" defTabSz="400050">
              <a:buSzPct val="40000"/>
              <a:buFont typeface="Monotype Sorts" pitchFamily="2" charset="2"/>
              <a:buChar char="l"/>
            </a:pPr>
            <a:r>
              <a:rPr lang="en-US" sz="2600" dirty="0">
                <a:latin typeface="Arial" charset="0"/>
              </a:rPr>
              <a:t>	Metric threads start with symbol ‘M’ followed by </a:t>
            </a:r>
            <a:r>
              <a:rPr lang="en-US" sz="2600" dirty="0" smtClean="0">
                <a:latin typeface="Arial" charset="0"/>
              </a:rPr>
              <a:t>pitch, separated </a:t>
            </a:r>
            <a:r>
              <a:rPr lang="en-US" sz="2600" dirty="0">
                <a:latin typeface="Arial" charset="0"/>
              </a:rPr>
              <a:t>by symbol ‘x</a:t>
            </a:r>
            <a:r>
              <a:rPr lang="en-US" sz="2600" dirty="0" smtClean="0">
                <a:latin typeface="Arial" charset="0"/>
              </a:rPr>
              <a:t>’ (</a:t>
            </a:r>
            <a:r>
              <a:rPr lang="en-US" sz="2600" dirty="0" err="1" smtClean="0">
                <a:latin typeface="Arial" charset="0"/>
              </a:rPr>
              <a:t>i.e</a:t>
            </a:r>
            <a:r>
              <a:rPr lang="en-US" sz="2600" dirty="0" smtClean="0">
                <a:latin typeface="Arial" charset="0"/>
              </a:rPr>
              <a:t> M8 x 1.25)</a:t>
            </a:r>
            <a:endParaRPr lang="en-US" sz="2600" dirty="0">
              <a:latin typeface="Arial" charset="0"/>
            </a:endParaRPr>
          </a:p>
          <a:p>
            <a:pPr marL="0" indent="0" defTabSz="400050">
              <a:buSzPct val="40000"/>
              <a:buFont typeface="Monotype Sorts" pitchFamily="2" charset="2"/>
              <a:buChar char="l"/>
            </a:pPr>
            <a:endParaRPr lang="en-US" sz="2600" dirty="0">
              <a:latin typeface="Arial" charset="0"/>
            </a:endParaRPr>
          </a:p>
          <a:p>
            <a:pPr marL="0" indent="0" defTabSz="400050">
              <a:buFontTx/>
              <a:buNone/>
            </a:pPr>
            <a:r>
              <a:rPr lang="en-US" sz="2600" dirty="0" smtClean="0">
                <a:latin typeface="Arial" charset="0"/>
              </a:rPr>
              <a:t>Metric class of fit:</a:t>
            </a:r>
          </a:p>
          <a:p>
            <a:pPr marL="0" indent="0" defTabSz="400050">
              <a:buFontTx/>
              <a:buNone/>
            </a:pPr>
            <a:r>
              <a:rPr lang="en-US" sz="2600" b="1" dirty="0">
                <a:solidFill>
                  <a:srgbClr val="9F2936"/>
                </a:solidFill>
                <a:latin typeface="Arial" charset="0"/>
              </a:rPr>
              <a:t>	</a:t>
            </a:r>
            <a:r>
              <a:rPr lang="en-US" sz="2600" b="1" dirty="0" smtClean="0">
                <a:solidFill>
                  <a:srgbClr val="9F2936"/>
                </a:solidFill>
                <a:latin typeface="Arial" charset="0"/>
              </a:rPr>
              <a:t>4H </a:t>
            </a:r>
            <a:r>
              <a:rPr lang="en-US" sz="2600" b="1" dirty="0">
                <a:solidFill>
                  <a:srgbClr val="9F2936"/>
                </a:solidFill>
                <a:latin typeface="Arial" charset="0"/>
              </a:rPr>
              <a:t>- Tight Tolerance</a:t>
            </a:r>
            <a:endParaRPr lang="en-US" sz="2600" dirty="0">
              <a:solidFill>
                <a:srgbClr val="9F2936"/>
              </a:solidFill>
              <a:latin typeface="Arial" charset="0"/>
            </a:endParaRPr>
          </a:p>
          <a:p>
            <a:pPr indent="-342900" defTabSz="400050">
              <a:buSzPct val="40000"/>
              <a:buFont typeface="Arial" pitchFamily="34" charset="0"/>
              <a:buChar char="•"/>
            </a:pPr>
            <a:r>
              <a:rPr lang="en-US" sz="2600" dirty="0">
                <a:solidFill>
                  <a:srgbClr val="9F2936"/>
                </a:solidFill>
                <a:latin typeface="Arial" charset="0"/>
              </a:rPr>
              <a:t> </a:t>
            </a:r>
            <a:r>
              <a:rPr lang="en-US" sz="2600" dirty="0" smtClean="0">
                <a:solidFill>
                  <a:srgbClr val="9F2936"/>
                </a:solidFill>
                <a:latin typeface="Arial" charset="0"/>
              </a:rPr>
              <a:t>Similar </a:t>
            </a:r>
            <a:r>
              <a:rPr lang="en-US" sz="2600" dirty="0">
                <a:solidFill>
                  <a:srgbClr val="9F2936"/>
                </a:solidFill>
                <a:latin typeface="Arial" charset="0"/>
              </a:rPr>
              <a:t>to Unified 3B Class of Fit</a:t>
            </a:r>
          </a:p>
          <a:p>
            <a:pPr marL="0" indent="0" defTabSz="400050">
              <a:lnSpc>
                <a:spcPct val="150000"/>
              </a:lnSpc>
              <a:buFontTx/>
              <a:buNone/>
            </a:pPr>
            <a:r>
              <a:rPr lang="en-US" sz="2600" b="1" dirty="0" smtClean="0">
                <a:solidFill>
                  <a:srgbClr val="9F2936"/>
                </a:solidFill>
                <a:latin typeface="Arial" charset="0"/>
              </a:rPr>
              <a:t>	6H </a:t>
            </a:r>
            <a:r>
              <a:rPr lang="en-US" sz="2600" b="1" dirty="0">
                <a:solidFill>
                  <a:srgbClr val="9F2936"/>
                </a:solidFill>
                <a:latin typeface="Arial" charset="0"/>
              </a:rPr>
              <a:t>- General Purpose</a:t>
            </a:r>
          </a:p>
          <a:p>
            <a:pPr indent="-342900" defTabSz="400050">
              <a:buSzPct val="40000"/>
              <a:buFont typeface="Arial" pitchFamily="34" charset="0"/>
              <a:buChar char="•"/>
            </a:pPr>
            <a:r>
              <a:rPr lang="en-US" sz="2600" dirty="0" smtClean="0">
                <a:solidFill>
                  <a:srgbClr val="9F2936"/>
                </a:solidFill>
                <a:latin typeface="Arial" charset="0"/>
              </a:rPr>
              <a:t>	Similar </a:t>
            </a:r>
            <a:r>
              <a:rPr lang="en-US" sz="2600" dirty="0">
                <a:solidFill>
                  <a:srgbClr val="9F2936"/>
                </a:solidFill>
                <a:latin typeface="Arial" charset="0"/>
              </a:rPr>
              <a:t>to Unified 2B Class of Fit</a:t>
            </a:r>
          </a:p>
          <a:p>
            <a:pPr marL="0" indent="0" defTabSz="400050">
              <a:buSzPct val="40000"/>
              <a:buFont typeface="Monotype Sorts" pitchFamily="2" charset="2"/>
              <a:buChar char="l"/>
            </a:pPr>
            <a:endParaRPr lang="en-US" dirty="0"/>
          </a:p>
          <a:p>
            <a:pPr marL="0" indent="0" defTabSz="400050"/>
            <a:endParaRPr lang="en-US" dirty="0"/>
          </a:p>
        </p:txBody>
      </p:sp>
      <p:sp>
        <p:nvSpPr>
          <p:cNvPr id="2" name="Slide Number Placeholder 1"/>
          <p:cNvSpPr>
            <a:spLocks noGrp="1"/>
          </p:cNvSpPr>
          <p:nvPr>
            <p:ph type="sldNum" sz="quarter" idx="12"/>
          </p:nvPr>
        </p:nvSpPr>
        <p:spPr/>
        <p:txBody>
          <a:bodyPr/>
          <a:lstStyle/>
          <a:p>
            <a:fld id="{54F86A86-CA6A-4E67-9F0D-9DBC19FF5F5C}" type="slidenum">
              <a:rPr lang="en-CA" smtClean="0"/>
              <a:t>24</a:t>
            </a:fld>
            <a:endParaRPr lang="en-CA"/>
          </a:p>
        </p:txBody>
      </p:sp>
      <p:sp>
        <p:nvSpPr>
          <p:cNvPr id="5" name="Slide Number Placeholder 1"/>
          <p:cNvSpPr txBox="1">
            <a:spLocks/>
          </p:cNvSpPr>
          <p:nvPr/>
        </p:nvSpPr>
        <p:spPr>
          <a:xfrm>
            <a:off x="5004048" y="224490"/>
            <a:ext cx="316835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METRIC SCREW THREADS</a:t>
            </a:r>
            <a:endParaRPr lang="en-CA" sz="2000" b="1" dirty="0"/>
          </a:p>
        </p:txBody>
      </p:sp>
    </p:spTree>
    <p:extLst>
      <p:ext uri="{BB962C8B-B14F-4D97-AF65-F5344CB8AC3E}">
        <p14:creationId xmlns:p14="http://schemas.microsoft.com/office/powerpoint/2010/main" val="288676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bwMode="auto">
          <a:xfrm>
            <a:off x="1187624" y="1143000"/>
            <a:ext cx="6624736" cy="531033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0" indent="0" defTabSz="400050">
              <a:buFontTx/>
              <a:buNone/>
            </a:pPr>
            <a:r>
              <a:rPr lang="en-US" sz="2600" b="1" dirty="0" smtClean="0">
                <a:latin typeface="Arial" charset="0"/>
              </a:rPr>
              <a:t>Drillco Tap Offering</a:t>
            </a:r>
          </a:p>
          <a:p>
            <a:pPr marL="457200" indent="-457200" defTabSz="400050">
              <a:buFont typeface="Arial" pitchFamily="34" charset="0"/>
              <a:buChar char="•"/>
            </a:pPr>
            <a:r>
              <a:rPr lang="en-US" sz="2600" dirty="0" smtClean="0">
                <a:latin typeface="Arial" charset="0"/>
              </a:rPr>
              <a:t>Hand Taps</a:t>
            </a:r>
          </a:p>
          <a:p>
            <a:pPr marL="457200" indent="-457200" defTabSz="400050">
              <a:buFont typeface="Arial" pitchFamily="34" charset="0"/>
              <a:buChar char="•"/>
            </a:pPr>
            <a:r>
              <a:rPr lang="en-US" sz="2600" dirty="0" smtClean="0">
                <a:latin typeface="Arial" charset="0"/>
              </a:rPr>
              <a:t>Spiral Point</a:t>
            </a:r>
          </a:p>
          <a:p>
            <a:pPr marL="457200" indent="-457200" defTabSz="400050">
              <a:buFont typeface="Arial" pitchFamily="34" charset="0"/>
              <a:buChar char="•"/>
            </a:pPr>
            <a:r>
              <a:rPr lang="en-US" sz="2600" dirty="0" smtClean="0">
                <a:latin typeface="Arial" charset="0"/>
              </a:rPr>
              <a:t>Spiral Flute</a:t>
            </a:r>
          </a:p>
          <a:p>
            <a:pPr marL="457200" indent="-457200" defTabSz="400050">
              <a:buFont typeface="Arial" pitchFamily="34" charset="0"/>
              <a:buChar char="•"/>
            </a:pPr>
            <a:r>
              <a:rPr lang="en-US" sz="2600" dirty="0" smtClean="0">
                <a:latin typeface="Arial" charset="0"/>
              </a:rPr>
              <a:t>Thread Formers</a:t>
            </a:r>
          </a:p>
          <a:p>
            <a:pPr marL="457200" indent="-457200" defTabSz="400050">
              <a:buFont typeface="Arial" pitchFamily="34" charset="0"/>
              <a:buChar char="•"/>
            </a:pPr>
            <a:r>
              <a:rPr lang="en-US" sz="2600" dirty="0" smtClean="0">
                <a:latin typeface="Arial" charset="0"/>
              </a:rPr>
              <a:t>STI</a:t>
            </a:r>
          </a:p>
          <a:p>
            <a:pPr marL="457200" indent="-457200" defTabSz="400050">
              <a:buFont typeface="Arial" pitchFamily="34" charset="0"/>
              <a:buChar char="•"/>
            </a:pPr>
            <a:r>
              <a:rPr lang="en-US" sz="2600" dirty="0" smtClean="0">
                <a:latin typeface="Arial" charset="0"/>
              </a:rPr>
              <a:t>Pulley/Extension</a:t>
            </a:r>
            <a:endParaRPr lang="en-US" sz="2600" dirty="0" smtClean="0">
              <a:latin typeface="Arial" charset="0"/>
            </a:endParaRPr>
          </a:p>
          <a:p>
            <a:pPr marL="457200" indent="-457200" defTabSz="400050">
              <a:buFont typeface="Arial" pitchFamily="34" charset="0"/>
              <a:buChar char="•"/>
            </a:pPr>
            <a:r>
              <a:rPr lang="en-US" sz="2600" dirty="0" smtClean="0">
                <a:latin typeface="Arial" charset="0"/>
              </a:rPr>
              <a:t>Pipe</a:t>
            </a:r>
          </a:p>
          <a:p>
            <a:pPr marL="457200" indent="-457200" defTabSz="400050">
              <a:buFont typeface="Arial" pitchFamily="34" charset="0"/>
              <a:buChar char="•"/>
            </a:pPr>
            <a:r>
              <a:rPr lang="en-US" sz="2600" dirty="0" smtClean="0">
                <a:latin typeface="Arial" charset="0"/>
              </a:rPr>
              <a:t>Special Thread</a:t>
            </a:r>
          </a:p>
          <a:p>
            <a:pPr marL="457200" indent="-457200" defTabSz="400050">
              <a:buFont typeface="Arial" pitchFamily="34" charset="0"/>
              <a:buChar char="•"/>
            </a:pPr>
            <a:r>
              <a:rPr lang="en-US" sz="2600" dirty="0" smtClean="0">
                <a:latin typeface="Arial" charset="0"/>
              </a:rPr>
              <a:t>Combination Drill/Taps</a:t>
            </a:r>
          </a:p>
          <a:p>
            <a:pPr marL="457200" indent="-457200" defTabSz="400050">
              <a:buFont typeface="Arial" pitchFamily="34" charset="0"/>
              <a:buChar char="•"/>
            </a:pPr>
            <a:r>
              <a:rPr lang="en-US" sz="2600" dirty="0" smtClean="0">
                <a:latin typeface="Arial" charset="0"/>
              </a:rPr>
              <a:t>Tap </a:t>
            </a:r>
            <a:r>
              <a:rPr lang="en-US" sz="2600" dirty="0" smtClean="0">
                <a:latin typeface="Arial" charset="0"/>
              </a:rPr>
              <a:t>Wrench</a:t>
            </a:r>
            <a:endParaRPr lang="en-US" sz="2600" dirty="0" smtClean="0">
              <a:latin typeface="Arial" charset="0"/>
            </a:endParaRPr>
          </a:p>
          <a:p>
            <a:pPr marL="457200" indent="-457200" defTabSz="400050">
              <a:buFont typeface="Arial" pitchFamily="34" charset="0"/>
              <a:buChar char="•"/>
            </a:pPr>
            <a:r>
              <a:rPr lang="en-US" sz="2600" dirty="0" smtClean="0">
                <a:latin typeface="Arial" charset="0"/>
              </a:rPr>
              <a:t>in UNC, UNF, UNS, and Metric</a:t>
            </a:r>
          </a:p>
          <a:p>
            <a:pPr marL="457200" indent="-457200" defTabSz="400050"/>
            <a:endParaRPr lang="en-US" sz="2600" dirty="0">
              <a:latin typeface="Arial" charset="0"/>
            </a:endParaRPr>
          </a:p>
        </p:txBody>
      </p:sp>
      <p:sp>
        <p:nvSpPr>
          <p:cNvPr id="2" name="Slide Number Placeholder 1"/>
          <p:cNvSpPr>
            <a:spLocks noGrp="1"/>
          </p:cNvSpPr>
          <p:nvPr>
            <p:ph type="sldNum" sz="quarter" idx="12"/>
          </p:nvPr>
        </p:nvSpPr>
        <p:spPr/>
        <p:txBody>
          <a:bodyPr/>
          <a:lstStyle/>
          <a:p>
            <a:fld id="{54F86A86-CA6A-4E67-9F0D-9DBC19FF5F5C}" type="slidenum">
              <a:rPr lang="en-CA" smtClean="0"/>
              <a:t>25</a:t>
            </a:fld>
            <a:endParaRPr lang="en-CA"/>
          </a:p>
        </p:txBody>
      </p:sp>
    </p:spTree>
    <p:extLst>
      <p:ext uri="{BB962C8B-B14F-4D97-AF65-F5344CB8AC3E}">
        <p14:creationId xmlns:p14="http://schemas.microsoft.com/office/powerpoint/2010/main" val="105280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832048" y="4826000"/>
            <a:ext cx="7772400" cy="706438"/>
          </a:xfrm>
          <a:noFill/>
        </p:spPr>
        <p:txBody>
          <a:bodyPr/>
          <a:lstStyle/>
          <a:p>
            <a:pPr eaLnBrk="1" hangingPunct="1">
              <a:buClr>
                <a:srgbClr val="C00000"/>
              </a:buClr>
              <a:buFont typeface="Arial" pitchFamily="34" charset="0"/>
              <a:buChar char="•"/>
            </a:pPr>
            <a:r>
              <a:rPr lang="en-US" sz="2200" dirty="0" smtClean="0">
                <a:solidFill>
                  <a:srgbClr val="9F2936"/>
                </a:solidFill>
              </a:rPr>
              <a:t>Largest diameter on a straight thread</a:t>
            </a:r>
          </a:p>
        </p:txBody>
      </p:sp>
      <p:pic>
        <p:nvPicPr>
          <p:cNvPr id="6147" name="Picture 3" descr="46"/>
          <p:cNvPicPr>
            <a:picLocks noChangeAspect="1" noChangeArrowheads="1"/>
          </p:cNvPicPr>
          <p:nvPr/>
        </p:nvPicPr>
        <p:blipFill>
          <a:blip r:embed="rId2">
            <a:extLst>
              <a:ext uri="{28A0092B-C50C-407E-A947-70E740481C1C}">
                <a14:useLocalDpi xmlns:a14="http://schemas.microsoft.com/office/drawing/2010/main" val="0"/>
              </a:ext>
            </a:extLst>
          </a:blip>
          <a:srcRect l="7594" t="16174" r="3949" b="21417"/>
          <a:stretch>
            <a:fillRect/>
          </a:stretch>
        </p:blipFill>
        <p:spPr bwMode="auto">
          <a:xfrm>
            <a:off x="832048" y="2057400"/>
            <a:ext cx="73501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title"/>
          </p:nvPr>
        </p:nvSpPr>
        <p:spPr>
          <a:xfrm>
            <a:off x="843160" y="1341438"/>
            <a:ext cx="2144663" cy="533400"/>
          </a:xfrm>
          <a:noFill/>
        </p:spPr>
        <p:txBody>
          <a:bodyPr>
            <a:noAutofit/>
          </a:bodyPr>
          <a:lstStyle/>
          <a:p>
            <a:pPr algn="l" eaLnBrk="1" hangingPunct="1"/>
            <a:r>
              <a:rPr lang="en-US" sz="1800" dirty="0" smtClean="0"/>
              <a:t>Major Diameter</a:t>
            </a:r>
          </a:p>
        </p:txBody>
      </p:sp>
      <p:sp>
        <p:nvSpPr>
          <p:cNvPr id="2" name="Slide Number Placeholder 1"/>
          <p:cNvSpPr>
            <a:spLocks noGrp="1"/>
          </p:cNvSpPr>
          <p:nvPr>
            <p:ph type="sldNum" sz="quarter" idx="12"/>
          </p:nvPr>
        </p:nvSpPr>
        <p:spPr/>
        <p:txBody>
          <a:bodyPr/>
          <a:lstStyle/>
          <a:p>
            <a:fld id="{54F86A86-CA6A-4E67-9F0D-9DBC19FF5F5C}" type="slidenum">
              <a:rPr lang="en-CA" smtClean="0"/>
              <a:t>3</a:t>
            </a:fld>
            <a:endParaRPr lang="en-CA"/>
          </a:p>
        </p:txBody>
      </p:sp>
      <p:sp>
        <p:nvSpPr>
          <p:cNvPr id="8"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TAP NOMENCLATURE</a:t>
            </a:r>
            <a:endParaRPr lang="en-CA" sz="2000" b="1" dirty="0"/>
          </a:p>
        </p:txBody>
      </p:sp>
    </p:spTree>
    <p:extLst>
      <p:ext uri="{BB962C8B-B14F-4D97-AF65-F5344CB8AC3E}">
        <p14:creationId xmlns:p14="http://schemas.microsoft.com/office/powerpoint/2010/main" val="9931342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904056" y="5002213"/>
            <a:ext cx="7772400" cy="708025"/>
          </a:xfrm>
          <a:noFill/>
        </p:spPr>
        <p:txBody>
          <a:bodyPr/>
          <a:lstStyle/>
          <a:p>
            <a:pPr>
              <a:buClr>
                <a:srgbClr val="C00000"/>
              </a:buClr>
              <a:buFont typeface="Arial" pitchFamily="34" charset="0"/>
              <a:buChar char="•"/>
            </a:pPr>
            <a:r>
              <a:rPr lang="en-US" sz="2200" dirty="0" smtClean="0"/>
              <a:t>Smallest diameter on a straight thread </a:t>
            </a:r>
          </a:p>
        </p:txBody>
      </p:sp>
      <p:pic>
        <p:nvPicPr>
          <p:cNvPr id="7171" name="Picture 3" descr="47"/>
          <p:cNvPicPr>
            <a:picLocks noChangeAspect="1" noChangeArrowheads="1"/>
          </p:cNvPicPr>
          <p:nvPr/>
        </p:nvPicPr>
        <p:blipFill>
          <a:blip r:embed="rId2">
            <a:extLst>
              <a:ext uri="{28A0092B-C50C-407E-A947-70E740481C1C}">
                <a14:useLocalDpi xmlns:a14="http://schemas.microsoft.com/office/drawing/2010/main" val="0"/>
              </a:ext>
            </a:extLst>
          </a:blip>
          <a:srcRect l="2884" t="16830" r="2884" b="10304"/>
          <a:stretch>
            <a:fillRect/>
          </a:stretch>
        </p:blipFill>
        <p:spPr bwMode="auto">
          <a:xfrm>
            <a:off x="842144" y="2060575"/>
            <a:ext cx="739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Grp="1" noChangeArrowheads="1"/>
          </p:cNvSpPr>
          <p:nvPr>
            <p:ph type="title"/>
          </p:nvPr>
        </p:nvSpPr>
        <p:spPr>
          <a:xfrm>
            <a:off x="842144" y="1341438"/>
            <a:ext cx="2051050" cy="533400"/>
          </a:xfrm>
          <a:noFill/>
        </p:spPr>
        <p:txBody>
          <a:bodyPr/>
          <a:lstStyle/>
          <a:p>
            <a:pPr algn="l" eaLnBrk="1" hangingPunct="1"/>
            <a:r>
              <a:rPr lang="en-US" sz="1800" dirty="0" smtClean="0"/>
              <a:t>Minor Diameter</a:t>
            </a:r>
            <a:endParaRPr lang="en-US" sz="1700" dirty="0" smtClean="0"/>
          </a:p>
        </p:txBody>
      </p:sp>
      <p:sp>
        <p:nvSpPr>
          <p:cNvPr id="2" name="Slide Number Placeholder 1"/>
          <p:cNvSpPr>
            <a:spLocks noGrp="1"/>
          </p:cNvSpPr>
          <p:nvPr>
            <p:ph type="sldNum" sz="quarter" idx="12"/>
          </p:nvPr>
        </p:nvSpPr>
        <p:spPr/>
        <p:txBody>
          <a:bodyPr/>
          <a:lstStyle/>
          <a:p>
            <a:fld id="{54F86A86-CA6A-4E67-9F0D-9DBC19FF5F5C}" type="slidenum">
              <a:rPr lang="en-CA" smtClean="0"/>
              <a:t>4</a:t>
            </a:fld>
            <a:endParaRPr lang="en-CA"/>
          </a:p>
        </p:txBody>
      </p:sp>
      <p:sp>
        <p:nvSpPr>
          <p:cNvPr id="8"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TAP NOMENCLATURE</a:t>
            </a:r>
            <a:endParaRPr lang="en-CA" sz="2000" b="1" dirty="0"/>
          </a:p>
        </p:txBody>
      </p:sp>
    </p:spTree>
    <p:extLst>
      <p:ext uri="{BB962C8B-B14F-4D97-AF65-F5344CB8AC3E}">
        <p14:creationId xmlns:p14="http://schemas.microsoft.com/office/powerpoint/2010/main" val="16158200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751656" y="5036468"/>
            <a:ext cx="7924800" cy="1238250"/>
          </a:xfrm>
          <a:noFill/>
        </p:spPr>
        <p:txBody>
          <a:bodyPr/>
          <a:lstStyle/>
          <a:p>
            <a:pPr eaLnBrk="1" hangingPunct="1">
              <a:buClr>
                <a:srgbClr val="C00000"/>
              </a:buClr>
              <a:buFont typeface="Arial" pitchFamily="34" charset="0"/>
              <a:buChar char="•"/>
            </a:pPr>
            <a:r>
              <a:rPr lang="en-US" sz="2200" dirty="0" smtClean="0"/>
              <a:t>The distance from one point on a thread to the corresponding point on an adjacent thread </a:t>
            </a:r>
          </a:p>
        </p:txBody>
      </p:sp>
      <p:pic>
        <p:nvPicPr>
          <p:cNvPr id="8195" name="Picture 3" descr="69"/>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l="2205" t="5124" r="844" b="9349"/>
          <a:stretch>
            <a:fillRect/>
          </a:stretch>
        </p:blipFill>
        <p:spPr bwMode="auto">
          <a:xfrm>
            <a:off x="2199456" y="1491580"/>
            <a:ext cx="49418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title"/>
          </p:nvPr>
        </p:nvSpPr>
        <p:spPr>
          <a:xfrm>
            <a:off x="834206" y="1340768"/>
            <a:ext cx="1941513" cy="533400"/>
          </a:xfrm>
          <a:noFill/>
        </p:spPr>
        <p:txBody>
          <a:bodyPr/>
          <a:lstStyle/>
          <a:p>
            <a:pPr algn="l" eaLnBrk="1" hangingPunct="1"/>
            <a:r>
              <a:rPr lang="en-US" sz="1800" dirty="0" smtClean="0"/>
              <a:t>Thread Pitch</a:t>
            </a:r>
            <a:endParaRPr lang="en-US" sz="1700" dirty="0" smtClean="0"/>
          </a:p>
        </p:txBody>
      </p:sp>
      <p:sp>
        <p:nvSpPr>
          <p:cNvPr id="2" name="Slide Number Placeholder 1"/>
          <p:cNvSpPr>
            <a:spLocks noGrp="1"/>
          </p:cNvSpPr>
          <p:nvPr>
            <p:ph type="sldNum" sz="quarter" idx="12"/>
          </p:nvPr>
        </p:nvSpPr>
        <p:spPr/>
        <p:txBody>
          <a:bodyPr/>
          <a:lstStyle/>
          <a:p>
            <a:fld id="{54F86A86-CA6A-4E67-9F0D-9DBC19FF5F5C}" type="slidenum">
              <a:rPr lang="en-CA" smtClean="0"/>
              <a:t>5</a:t>
            </a:fld>
            <a:endParaRPr lang="en-CA"/>
          </a:p>
        </p:txBody>
      </p:sp>
      <p:sp>
        <p:nvSpPr>
          <p:cNvPr id="8"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TAP NOMENCLATURE</a:t>
            </a:r>
            <a:endParaRPr lang="en-CA" sz="2000" b="1" dirty="0"/>
          </a:p>
        </p:txBody>
      </p:sp>
    </p:spTree>
    <p:extLst>
      <p:ext uri="{BB962C8B-B14F-4D97-AF65-F5344CB8AC3E}">
        <p14:creationId xmlns:p14="http://schemas.microsoft.com/office/powerpoint/2010/main" val="31322251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90600" y="43434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spcBef>
                <a:spcPct val="50000"/>
              </a:spcBef>
              <a:buClr>
                <a:srgbClr val="D31F36"/>
              </a:buClr>
            </a:pPr>
            <a:r>
              <a:rPr lang="en-US" sz="2400" dirty="0"/>
              <a:t>  Coolant channel </a:t>
            </a:r>
          </a:p>
          <a:p>
            <a:pPr algn="l">
              <a:spcBef>
                <a:spcPct val="50000"/>
              </a:spcBef>
              <a:buClr>
                <a:srgbClr val="D31F36"/>
              </a:buClr>
            </a:pPr>
            <a:r>
              <a:rPr lang="en-US" sz="2400" dirty="0"/>
              <a:t>  Chip evacuation</a:t>
            </a:r>
          </a:p>
          <a:p>
            <a:pPr algn="l">
              <a:spcBef>
                <a:spcPct val="50000"/>
              </a:spcBef>
              <a:buClr>
                <a:srgbClr val="D31F36"/>
              </a:buClr>
            </a:pPr>
            <a:r>
              <a:rPr lang="en-US" sz="2400" dirty="0"/>
              <a:t>  Forms the cutting face</a:t>
            </a:r>
          </a:p>
        </p:txBody>
      </p:sp>
      <p:sp>
        <p:nvSpPr>
          <p:cNvPr id="9219" name="Text Box 3"/>
          <p:cNvSpPr txBox="1">
            <a:spLocks noChangeArrowheads="1"/>
          </p:cNvSpPr>
          <p:nvPr/>
        </p:nvSpPr>
        <p:spPr bwMode="auto">
          <a:xfrm>
            <a:off x="990600" y="2057400"/>
            <a:ext cx="7848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342900" indent="-342900" algn="l">
              <a:lnSpc>
                <a:spcPct val="80000"/>
              </a:lnSpc>
              <a:spcBef>
                <a:spcPct val="50000"/>
              </a:spcBef>
              <a:buClr>
                <a:srgbClr val="D31F36"/>
              </a:buClr>
              <a:buFont typeface="Arial" pitchFamily="34" charset="0"/>
              <a:buChar char="•"/>
            </a:pPr>
            <a:r>
              <a:rPr lang="en-US" sz="2400" dirty="0"/>
              <a:t>  Longitudinal channels which create the cutting edge</a:t>
            </a:r>
            <a:r>
              <a:rPr lang="en-US" sz="2400" b="1" dirty="0"/>
              <a:t>	</a:t>
            </a:r>
          </a:p>
        </p:txBody>
      </p:sp>
      <p:sp>
        <p:nvSpPr>
          <p:cNvPr id="9221" name="Rectangle 7"/>
          <p:cNvSpPr>
            <a:spLocks noChangeArrowheads="1"/>
          </p:cNvSpPr>
          <p:nvPr/>
        </p:nvSpPr>
        <p:spPr bwMode="auto">
          <a:xfrm>
            <a:off x="827583" y="1412875"/>
            <a:ext cx="1367929"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pPr>
            <a:r>
              <a:rPr lang="en-US" sz="2400" b="1" dirty="0">
                <a:solidFill>
                  <a:srgbClr val="9F2936"/>
                </a:solidFill>
              </a:rPr>
              <a:t>Flutes</a:t>
            </a:r>
          </a:p>
        </p:txBody>
      </p:sp>
      <p:sp>
        <p:nvSpPr>
          <p:cNvPr id="9222" name="Rectangle 8"/>
          <p:cNvSpPr>
            <a:spLocks noChangeArrowheads="1"/>
          </p:cNvSpPr>
          <p:nvPr/>
        </p:nvSpPr>
        <p:spPr bwMode="auto">
          <a:xfrm>
            <a:off x="899592" y="3789363"/>
            <a:ext cx="324060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pPr>
            <a:r>
              <a:rPr lang="en-US" sz="2400" b="1" dirty="0">
                <a:solidFill>
                  <a:srgbClr val="9F2936"/>
                </a:solidFill>
              </a:rPr>
              <a:t>Purpose of Flutes</a:t>
            </a:r>
          </a:p>
        </p:txBody>
      </p:sp>
      <p:sp>
        <p:nvSpPr>
          <p:cNvPr id="2" name="Slide Number Placeholder 1"/>
          <p:cNvSpPr>
            <a:spLocks noGrp="1"/>
          </p:cNvSpPr>
          <p:nvPr>
            <p:ph type="sldNum" sz="quarter" idx="12"/>
          </p:nvPr>
        </p:nvSpPr>
        <p:spPr/>
        <p:txBody>
          <a:bodyPr/>
          <a:lstStyle/>
          <a:p>
            <a:fld id="{54F86A86-CA6A-4E67-9F0D-9DBC19FF5F5C}" type="slidenum">
              <a:rPr lang="en-CA" smtClean="0"/>
              <a:t>6</a:t>
            </a:fld>
            <a:endParaRPr lang="en-CA"/>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564904"/>
            <a:ext cx="5580112" cy="1023021"/>
          </a:xfrm>
          <a:prstGeom prst="rect">
            <a:avLst/>
          </a:prstGeom>
        </p:spPr>
      </p:pic>
      <p:sp>
        <p:nvSpPr>
          <p:cNvPr id="11"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TAP NOMENCLATURE</a:t>
            </a:r>
            <a:endParaRPr lang="en-CA" sz="2000" b="1" dirty="0"/>
          </a:p>
        </p:txBody>
      </p:sp>
    </p:spTree>
    <p:extLst>
      <p:ext uri="{BB962C8B-B14F-4D97-AF65-F5344CB8AC3E}">
        <p14:creationId xmlns:p14="http://schemas.microsoft.com/office/powerpoint/2010/main" val="584206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043608" y="2343150"/>
            <a:ext cx="787179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342900" indent="-342900" algn="l">
              <a:spcBef>
                <a:spcPct val="50000"/>
              </a:spcBef>
              <a:buClr>
                <a:srgbClr val="D31F36"/>
              </a:buClr>
              <a:buFont typeface="Arial" pitchFamily="34" charset="0"/>
              <a:buChar char="•"/>
            </a:pPr>
            <a:r>
              <a:rPr lang="en-US" sz="2400" dirty="0"/>
              <a:t>  Additional flutes distribute the cutting action over a greater number of teeth</a:t>
            </a:r>
          </a:p>
        </p:txBody>
      </p:sp>
      <p:pic>
        <p:nvPicPr>
          <p:cNvPr id="10243" name="Picture 4" descr="Number of Flutes"/>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l="960" t="5656" r="4865" b="5740"/>
          <a:stretch>
            <a:fillRect/>
          </a:stretch>
        </p:blipFill>
        <p:spPr bwMode="auto">
          <a:xfrm>
            <a:off x="1219200" y="3665538"/>
            <a:ext cx="66278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ChangeArrowheads="1"/>
          </p:cNvSpPr>
          <p:nvPr/>
        </p:nvSpPr>
        <p:spPr bwMode="auto">
          <a:xfrm>
            <a:off x="899592" y="1700213"/>
            <a:ext cx="273578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pPr>
            <a:r>
              <a:rPr lang="en-US" sz="2400" b="1" dirty="0">
                <a:solidFill>
                  <a:srgbClr val="9F2936"/>
                </a:solidFill>
              </a:rPr>
              <a:t>Number of Flutes</a:t>
            </a:r>
          </a:p>
        </p:txBody>
      </p:sp>
      <p:sp>
        <p:nvSpPr>
          <p:cNvPr id="2" name="Slide Number Placeholder 1"/>
          <p:cNvSpPr>
            <a:spLocks noGrp="1"/>
          </p:cNvSpPr>
          <p:nvPr>
            <p:ph type="sldNum" sz="quarter" idx="12"/>
          </p:nvPr>
        </p:nvSpPr>
        <p:spPr/>
        <p:txBody>
          <a:bodyPr/>
          <a:lstStyle/>
          <a:p>
            <a:fld id="{54F86A86-CA6A-4E67-9F0D-9DBC19FF5F5C}" type="slidenum">
              <a:rPr lang="en-CA" smtClean="0"/>
              <a:t>7</a:t>
            </a:fld>
            <a:endParaRPr lang="en-CA"/>
          </a:p>
        </p:txBody>
      </p:sp>
      <p:sp>
        <p:nvSpPr>
          <p:cNvPr id="8"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TAP NOMENCLATURE</a:t>
            </a:r>
            <a:endParaRPr lang="en-CA" sz="2000" b="1" dirty="0"/>
          </a:p>
        </p:txBody>
      </p:sp>
    </p:spTree>
    <p:extLst>
      <p:ext uri="{BB962C8B-B14F-4D97-AF65-F5344CB8AC3E}">
        <p14:creationId xmlns:p14="http://schemas.microsoft.com/office/powerpoint/2010/main" val="373311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LE TYP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9485"/>
          <a:stretch>
            <a:fillRect/>
          </a:stretch>
        </p:blipFill>
        <p:spPr bwMode="auto">
          <a:xfrm>
            <a:off x="683568" y="2530475"/>
            <a:ext cx="31686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HOLE TYP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0515" r="642"/>
          <a:stretch>
            <a:fillRect/>
          </a:stretch>
        </p:blipFill>
        <p:spPr bwMode="auto">
          <a:xfrm>
            <a:off x="4074294" y="2530475"/>
            <a:ext cx="46021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533400" y="1905000"/>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nSpc>
                <a:spcPct val="160000"/>
              </a:lnSpc>
              <a:spcBef>
                <a:spcPct val="50000"/>
              </a:spcBef>
            </a:pPr>
            <a:r>
              <a:rPr lang="en-GB" sz="2000"/>
              <a:t>Through Holes</a:t>
            </a:r>
            <a:endParaRPr lang="en-GB"/>
          </a:p>
        </p:txBody>
      </p:sp>
      <p:sp>
        <p:nvSpPr>
          <p:cNvPr id="8197" name="Text Box 5"/>
          <p:cNvSpPr txBox="1">
            <a:spLocks noChangeArrowheads="1"/>
          </p:cNvSpPr>
          <p:nvPr/>
        </p:nvSpPr>
        <p:spPr bwMode="auto">
          <a:xfrm>
            <a:off x="4112840" y="2057400"/>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000" dirty="0"/>
              <a:t>Blind Holes</a:t>
            </a:r>
          </a:p>
          <a:p>
            <a:endParaRPr lang="en-US" sz="2000" dirty="0"/>
          </a:p>
        </p:txBody>
      </p:sp>
      <p:sp>
        <p:nvSpPr>
          <p:cNvPr id="11270" name="Rectangle 6"/>
          <p:cNvSpPr>
            <a:spLocks noChangeArrowheads="1"/>
          </p:cNvSpPr>
          <p:nvPr/>
        </p:nvSpPr>
        <p:spPr bwMode="auto">
          <a:xfrm>
            <a:off x="4191000" y="19812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1" name="Rectangle 7"/>
          <p:cNvSpPr>
            <a:spLocks noChangeArrowheads="1"/>
          </p:cNvSpPr>
          <p:nvPr/>
        </p:nvSpPr>
        <p:spPr bwMode="auto">
          <a:xfrm>
            <a:off x="381000" y="1981200"/>
            <a:ext cx="320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2" name="Text Box 8"/>
          <p:cNvSpPr txBox="1">
            <a:spLocks noChangeArrowheads="1"/>
          </p:cNvSpPr>
          <p:nvPr/>
        </p:nvSpPr>
        <p:spPr bwMode="auto">
          <a:xfrm>
            <a:off x="719807" y="1316038"/>
            <a:ext cx="5940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400" b="1" dirty="0" smtClean="0"/>
              <a:t>Tap Selection is based on hole type:</a:t>
            </a:r>
            <a:endParaRPr lang="en-US" sz="2400" b="1" dirty="0">
              <a:solidFill>
                <a:schemeClr val="bg2"/>
              </a:solidFill>
            </a:endParaRPr>
          </a:p>
        </p:txBody>
      </p:sp>
      <p:sp>
        <p:nvSpPr>
          <p:cNvPr id="11273" name="Text Box 9"/>
          <p:cNvSpPr txBox="1">
            <a:spLocks noChangeArrowheads="1"/>
          </p:cNvSpPr>
          <p:nvPr/>
        </p:nvSpPr>
        <p:spPr bwMode="auto">
          <a:xfrm>
            <a:off x="879475" y="352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endParaRPr lang="en-US"/>
          </a:p>
        </p:txBody>
      </p:sp>
      <p:sp>
        <p:nvSpPr>
          <p:cNvPr id="2" name="Slide Number Placeholder 1"/>
          <p:cNvSpPr>
            <a:spLocks noGrp="1"/>
          </p:cNvSpPr>
          <p:nvPr>
            <p:ph type="sldNum" sz="quarter" idx="12"/>
          </p:nvPr>
        </p:nvSpPr>
        <p:spPr/>
        <p:txBody>
          <a:bodyPr/>
          <a:lstStyle/>
          <a:p>
            <a:fld id="{54F86A86-CA6A-4E67-9F0D-9DBC19FF5F5C}" type="slidenum">
              <a:rPr lang="en-CA" smtClean="0"/>
              <a:t>8</a:t>
            </a:fld>
            <a:endParaRPr lang="en-CA"/>
          </a:p>
        </p:txBody>
      </p:sp>
      <p:sp>
        <p:nvSpPr>
          <p:cNvPr id="1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HOLE TYPE</a:t>
            </a:r>
            <a:endParaRPr lang="en-CA" sz="2000" b="1" dirty="0"/>
          </a:p>
        </p:txBody>
      </p:sp>
    </p:spTree>
    <p:extLst>
      <p:ext uri="{BB962C8B-B14F-4D97-AF65-F5344CB8AC3E}">
        <p14:creationId xmlns:p14="http://schemas.microsoft.com/office/powerpoint/2010/main" val="22231747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8196"/>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500"/>
                                  </p:stCondLst>
                                  <p:childTnLst>
                                    <p:set>
                                      <p:cBhvr>
                                        <p:cTn id="9" dur="1" fill="hold">
                                          <p:stCondLst>
                                            <p:cond delay="0"/>
                                          </p:stCondLst>
                                        </p:cTn>
                                        <p:tgtEl>
                                          <p:spTgt spid="819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2500"/>
                                  </p:stCondLst>
                                  <p:childTnLst>
                                    <p:set>
                                      <p:cBhvr>
                                        <p:cTn id="12" dur="1" fill="hold">
                                          <p:stCondLst>
                                            <p:cond delay="0"/>
                                          </p:stCondLst>
                                        </p:cTn>
                                        <p:tgtEl>
                                          <p:spTgt spid="8197"/>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500"/>
                                  </p:stCondLst>
                                  <p:childTnLst>
                                    <p:set>
                                      <p:cBhvr>
                                        <p:cTn id="15"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AP"/>
          <p:cNvPicPr>
            <a:picLocks noChangeAspect="1" noChangeArrowheads="1"/>
          </p:cNvPicPr>
          <p:nvPr/>
        </p:nvPicPr>
        <p:blipFill>
          <a:blip r:embed="rId3">
            <a:extLst>
              <a:ext uri="{28A0092B-C50C-407E-A947-70E740481C1C}">
                <a14:useLocalDpi xmlns:a14="http://schemas.microsoft.com/office/drawing/2010/main" val="0"/>
              </a:ext>
            </a:extLst>
          </a:blip>
          <a:srcRect l="13898" t="4056" r="14340" b="-2574"/>
          <a:stretch>
            <a:fillRect/>
          </a:stretch>
        </p:blipFill>
        <p:spPr bwMode="auto">
          <a:xfrm>
            <a:off x="2247900" y="2133600"/>
            <a:ext cx="37941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L111"/>
          <p:cNvPicPr>
            <a:picLocks noChangeAspect="1" noChangeArrowheads="1"/>
          </p:cNvPicPr>
          <p:nvPr/>
        </p:nvPicPr>
        <p:blipFill>
          <a:blip r:embed="rId4">
            <a:extLst>
              <a:ext uri="{28A0092B-C50C-407E-A947-70E740481C1C}">
                <a14:useLocalDpi xmlns:a14="http://schemas.microsoft.com/office/drawing/2010/main" val="0"/>
              </a:ext>
            </a:extLst>
          </a:blip>
          <a:srcRect l="9767" r="3609" b="1317"/>
          <a:stretch>
            <a:fillRect/>
          </a:stretch>
        </p:blipFill>
        <p:spPr bwMode="auto">
          <a:xfrm>
            <a:off x="900113" y="1196975"/>
            <a:ext cx="53657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539750" y="5732463"/>
            <a:ext cx="1428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nSpc>
                <a:spcPct val="160000"/>
              </a:lnSpc>
              <a:spcBef>
                <a:spcPct val="50000"/>
              </a:spcBef>
            </a:pPr>
            <a:r>
              <a:rPr lang="en-GB"/>
              <a:t>Tap Wrench</a:t>
            </a:r>
            <a:endParaRPr lang="en-GB" sz="2000"/>
          </a:p>
        </p:txBody>
      </p:sp>
      <p:sp>
        <p:nvSpPr>
          <p:cNvPr id="12293" name="Text Box 5"/>
          <p:cNvSpPr txBox="1">
            <a:spLocks noChangeArrowheads="1"/>
          </p:cNvSpPr>
          <p:nvPr/>
        </p:nvSpPr>
        <p:spPr bwMode="auto">
          <a:xfrm>
            <a:off x="3276600" y="1196975"/>
            <a:ext cx="4745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spcBef>
                <a:spcPct val="50000"/>
              </a:spcBef>
            </a:pPr>
            <a:r>
              <a:rPr lang="en-GB" sz="2400" dirty="0">
                <a:solidFill>
                  <a:srgbClr val="9F2936"/>
                </a:solidFill>
              </a:rPr>
              <a:t>For hand and machine tapping of </a:t>
            </a:r>
          </a:p>
          <a:p>
            <a:pPr algn="l">
              <a:spcBef>
                <a:spcPct val="50000"/>
              </a:spcBef>
            </a:pPr>
            <a:r>
              <a:rPr lang="en-GB" sz="2400" dirty="0">
                <a:solidFill>
                  <a:srgbClr val="9F2936"/>
                </a:solidFill>
              </a:rPr>
              <a:t>through and blind holes</a:t>
            </a:r>
            <a:endParaRPr lang="en-GB" sz="2000" dirty="0">
              <a:solidFill>
                <a:srgbClr val="9F2936"/>
              </a:solidFill>
            </a:endParaRPr>
          </a:p>
        </p:txBody>
      </p:sp>
      <p:grpSp>
        <p:nvGrpSpPr>
          <p:cNvPr id="2" name="Group 6"/>
          <p:cNvGrpSpPr>
            <a:grpSpLocks/>
          </p:cNvGrpSpPr>
          <p:nvPr/>
        </p:nvGrpSpPr>
        <p:grpSpPr bwMode="auto">
          <a:xfrm>
            <a:off x="3995936" y="3639988"/>
            <a:ext cx="1511300" cy="508000"/>
            <a:chOff x="2744" y="2080"/>
            <a:chExt cx="952" cy="320"/>
          </a:xfrm>
        </p:grpSpPr>
        <p:sp>
          <p:nvSpPr>
            <p:cNvPr id="12305" name="Rectangle 7"/>
            <p:cNvSpPr>
              <a:spLocks noChangeArrowheads="1"/>
            </p:cNvSpPr>
            <p:nvPr/>
          </p:nvSpPr>
          <p:spPr bwMode="auto">
            <a:xfrm>
              <a:off x="2744" y="2080"/>
              <a:ext cx="8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GB" dirty="0"/>
                <a:t>No 2 - </a:t>
              </a:r>
              <a:r>
                <a:rPr lang="en-GB" dirty="0" smtClean="0"/>
                <a:t>Plug</a:t>
              </a:r>
              <a:endParaRPr lang="en-US" sz="2000" dirty="0"/>
            </a:p>
          </p:txBody>
        </p:sp>
        <p:sp>
          <p:nvSpPr>
            <p:cNvPr id="12306" name="Text Box 8"/>
            <p:cNvSpPr txBox="1">
              <a:spLocks noChangeArrowheads="1"/>
            </p:cNvSpPr>
            <p:nvPr/>
          </p:nvSpPr>
          <p:spPr bwMode="auto">
            <a:xfrm>
              <a:off x="2976" y="2227"/>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spcBef>
                  <a:spcPct val="50000"/>
                </a:spcBef>
              </a:pPr>
              <a:r>
                <a:rPr lang="en-US" sz="1200" dirty="0" smtClean="0"/>
                <a:t>3-5 Threads</a:t>
              </a:r>
              <a:endParaRPr lang="en-US" sz="1000" dirty="0"/>
            </a:p>
          </p:txBody>
        </p:sp>
      </p:grpSp>
      <p:grpSp>
        <p:nvGrpSpPr>
          <p:cNvPr id="3" name="Group 9"/>
          <p:cNvGrpSpPr>
            <a:grpSpLocks/>
          </p:cNvGrpSpPr>
          <p:nvPr/>
        </p:nvGrpSpPr>
        <p:grpSpPr bwMode="auto">
          <a:xfrm>
            <a:off x="3995936" y="4432151"/>
            <a:ext cx="1593850" cy="579437"/>
            <a:chOff x="2744" y="2448"/>
            <a:chExt cx="1004" cy="365"/>
          </a:xfrm>
        </p:grpSpPr>
        <p:sp>
          <p:nvSpPr>
            <p:cNvPr id="12303" name="Rectangle 10"/>
            <p:cNvSpPr>
              <a:spLocks noChangeArrowheads="1"/>
            </p:cNvSpPr>
            <p:nvPr/>
          </p:nvSpPr>
          <p:spPr bwMode="auto">
            <a:xfrm>
              <a:off x="2744" y="2448"/>
              <a:ext cx="10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GB"/>
                <a:t>No 3 - Bottom</a:t>
              </a:r>
              <a:endParaRPr lang="en-US" sz="2000"/>
            </a:p>
          </p:txBody>
        </p:sp>
        <p:sp>
          <p:nvSpPr>
            <p:cNvPr id="12304" name="Text Box 11"/>
            <p:cNvSpPr txBox="1">
              <a:spLocks noChangeArrowheads="1"/>
            </p:cNvSpPr>
            <p:nvPr/>
          </p:nvSpPr>
          <p:spPr bwMode="auto">
            <a:xfrm>
              <a:off x="2976" y="2640"/>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spcBef>
                  <a:spcPct val="50000"/>
                </a:spcBef>
              </a:pPr>
              <a:r>
                <a:rPr lang="en-US" sz="1200"/>
                <a:t>2-3 Threads</a:t>
              </a:r>
              <a:endParaRPr lang="en-US" sz="1000"/>
            </a:p>
          </p:txBody>
        </p:sp>
      </p:grpSp>
      <p:pic>
        <p:nvPicPr>
          <p:cNvPr id="9228" name="Picture 12"/>
          <p:cNvPicPr>
            <a:picLocks noChangeAspect="1" noChangeArrowheads="1"/>
          </p:cNvPicPr>
          <p:nvPr/>
        </p:nvPicPr>
        <p:blipFill>
          <a:blip r:embed="rId5">
            <a:extLst>
              <a:ext uri="{28A0092B-C50C-407E-A947-70E740481C1C}">
                <a14:useLocalDpi xmlns:a14="http://schemas.microsoft.com/office/drawing/2010/main" val="0"/>
              </a:ext>
            </a:extLst>
          </a:blip>
          <a:srcRect l="10001" r="12500" b="67070"/>
          <a:stretch>
            <a:fillRect/>
          </a:stretch>
        </p:blipFill>
        <p:spPr bwMode="auto">
          <a:xfrm>
            <a:off x="5724724" y="2779563"/>
            <a:ext cx="266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3"/>
          <p:cNvGrpSpPr>
            <a:grpSpLocks/>
          </p:cNvGrpSpPr>
          <p:nvPr/>
        </p:nvGrpSpPr>
        <p:grpSpPr bwMode="auto">
          <a:xfrm>
            <a:off x="4019749" y="2635101"/>
            <a:ext cx="1695450" cy="922337"/>
            <a:chOff x="2759" y="1525"/>
            <a:chExt cx="1068" cy="581"/>
          </a:xfrm>
        </p:grpSpPr>
        <p:sp>
          <p:nvSpPr>
            <p:cNvPr id="12301" name="Text Box 14"/>
            <p:cNvSpPr txBox="1">
              <a:spLocks noChangeArrowheads="1"/>
            </p:cNvSpPr>
            <p:nvPr/>
          </p:nvSpPr>
          <p:spPr bwMode="auto">
            <a:xfrm>
              <a:off x="3107" y="1933"/>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spcBef>
                  <a:spcPct val="50000"/>
                </a:spcBef>
              </a:pPr>
              <a:r>
                <a:rPr lang="en-US" sz="1200"/>
                <a:t>8-9 Threads</a:t>
              </a:r>
              <a:endParaRPr lang="en-US" sz="1000"/>
            </a:p>
          </p:txBody>
        </p:sp>
        <p:sp>
          <p:nvSpPr>
            <p:cNvPr id="12302" name="Text Box 15"/>
            <p:cNvSpPr txBox="1">
              <a:spLocks noChangeArrowheads="1"/>
            </p:cNvSpPr>
            <p:nvPr/>
          </p:nvSpPr>
          <p:spPr bwMode="auto">
            <a:xfrm>
              <a:off x="2759" y="1525"/>
              <a:ext cx="10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t>Chamfer Lead</a:t>
              </a:r>
            </a:p>
            <a:p>
              <a:pPr algn="l" eaLnBrk="1" hangingPunct="1"/>
              <a:r>
                <a:rPr lang="en-GB"/>
                <a:t>No 1 - Taper</a:t>
              </a:r>
              <a:endParaRPr lang="en-US"/>
            </a:p>
          </p:txBody>
        </p:sp>
      </p:grpSp>
      <p:pic>
        <p:nvPicPr>
          <p:cNvPr id="9233" name="Picture 17"/>
          <p:cNvPicPr>
            <a:picLocks noChangeAspect="1" noChangeArrowheads="1"/>
          </p:cNvPicPr>
          <p:nvPr/>
        </p:nvPicPr>
        <p:blipFill>
          <a:blip r:embed="rId6">
            <a:extLst>
              <a:ext uri="{28A0092B-C50C-407E-A947-70E740481C1C}">
                <a14:useLocalDpi xmlns:a14="http://schemas.microsoft.com/office/drawing/2010/main" val="0"/>
              </a:ext>
            </a:extLst>
          </a:blip>
          <a:srcRect l="10001" t="62227" r="12500" b="4762"/>
          <a:stretch>
            <a:fillRect/>
          </a:stretch>
        </p:blipFill>
        <p:spPr bwMode="auto">
          <a:xfrm>
            <a:off x="5721549" y="4363888"/>
            <a:ext cx="2667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8"/>
          <p:cNvPicPr>
            <a:picLocks noChangeAspect="1" noChangeArrowheads="1"/>
          </p:cNvPicPr>
          <p:nvPr/>
        </p:nvPicPr>
        <p:blipFill>
          <a:blip r:embed="rId6">
            <a:extLst>
              <a:ext uri="{28A0092B-C50C-407E-A947-70E740481C1C}">
                <a14:useLocalDpi xmlns:a14="http://schemas.microsoft.com/office/drawing/2010/main" val="0"/>
              </a:ext>
            </a:extLst>
          </a:blip>
          <a:srcRect l="10001" t="33011" r="12500" b="34059"/>
          <a:stretch>
            <a:fillRect/>
          </a:stretch>
        </p:blipFill>
        <p:spPr bwMode="auto">
          <a:xfrm>
            <a:off x="5724724" y="3571726"/>
            <a:ext cx="266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54F86A86-CA6A-4E67-9F0D-9DBC19FF5F5C}" type="slidenum">
              <a:rPr lang="en-CA" smtClean="0"/>
              <a:t>9</a:t>
            </a:fld>
            <a:endParaRPr lang="en-CA"/>
          </a:p>
        </p:txBody>
      </p:sp>
      <p:sp>
        <p:nvSpPr>
          <p:cNvPr id="20"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b="1" dirty="0" smtClean="0"/>
              <a:t>HAND TAPS</a:t>
            </a:r>
            <a:endParaRPr lang="en-CA" sz="2000" b="1" dirty="0"/>
          </a:p>
        </p:txBody>
      </p:sp>
    </p:spTree>
    <p:extLst>
      <p:ext uri="{BB962C8B-B14F-4D97-AF65-F5344CB8AC3E}">
        <p14:creationId xmlns:p14="http://schemas.microsoft.com/office/powerpoint/2010/main" val="1340061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8"/>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150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1500"/>
                                  </p:stCondLst>
                                  <p:childTnLst>
                                    <p:set>
                                      <p:cBhvr>
                                        <p:cTn id="13" dur="1" fill="hold">
                                          <p:stCondLst>
                                            <p:cond delay="0"/>
                                          </p:stCondLst>
                                        </p:cTn>
                                        <p:tgtEl>
                                          <p:spTgt spid="9234"/>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150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9233"/>
                                        </p:tgtEl>
                                        <p:attrNameLst>
                                          <p:attrName>style.visibility</p:attrName>
                                        </p:attrNameLst>
                                      </p:cBhvr>
                                      <p:to>
                                        <p:strVal val="visible"/>
                                      </p:to>
                                    </p:set>
                                  </p:childTnLst>
                                </p:cTn>
                              </p:par>
                            </p:childTnLst>
                          </p:cTn>
                        </p:par>
                        <p:par>
                          <p:cTn id="19" fill="hold" nodeType="afterGroup">
                            <p:stCondLst>
                              <p:cond delay="3000"/>
                            </p:stCondLst>
                            <p:childTnLst>
                              <p:par>
                                <p:cTn id="20" presetID="1" presetClass="entr" presetSubtype="0" fill="hold" nodeType="afterEffect">
                                  <p:stCondLst>
                                    <p:cond delay="2000"/>
                                  </p:stCondLst>
                                  <p:childTnLst>
                                    <p:set>
                                      <p:cBhvr>
                                        <p:cTn id="21" dur="1" fill="hold">
                                          <p:stCondLst>
                                            <p:cond delay="0"/>
                                          </p:stCondLst>
                                        </p:cTn>
                                        <p:tgtEl>
                                          <p:spTgt spid="9219"/>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2">
      <a:dk1>
        <a:srgbClr val="9F2936"/>
      </a:dk1>
      <a:lt1>
        <a:sysClr val="window" lastClr="FFFFFF"/>
      </a:lt1>
      <a:dk2>
        <a:srgbClr val="9F2936"/>
      </a:dk2>
      <a:lt2>
        <a:srgbClr val="E3DED1"/>
      </a:lt2>
      <a:accent1>
        <a:srgbClr val="9F2936"/>
      </a:accent1>
      <a:accent2>
        <a:srgbClr val="9F2936"/>
      </a:accent2>
      <a:accent3>
        <a:srgbClr val="1B587C"/>
      </a:accent3>
      <a:accent4>
        <a:srgbClr val="9F2936"/>
      </a:accent4>
      <a:accent5>
        <a:srgbClr val="9F2936"/>
      </a:accent5>
      <a:accent6>
        <a:srgbClr val="C19859"/>
      </a:accent6>
      <a:hlink>
        <a:srgbClr val="9F2936"/>
      </a:hlink>
      <a:folHlink>
        <a:srgbClr val="9F293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3051</TotalTime>
  <Words>858</Words>
  <Application>Microsoft Office PowerPoint</Application>
  <PresentationFormat>On-screen Show (4:3)</PresentationFormat>
  <Paragraphs>202</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Austin</vt:lpstr>
      <vt:lpstr>PowerPoint Presentation</vt:lpstr>
      <vt:lpstr>PowerPoint Presentation</vt:lpstr>
      <vt:lpstr>Major Diameter</vt:lpstr>
      <vt:lpstr>Minor Diameter</vt:lpstr>
      <vt:lpstr>Thread Pitch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Drillco Cutting Tools, Inc</dc:title>
  <dc:creator>Alex Traianopoulos</dc:creator>
  <cp:lastModifiedBy>Alex Traianopoulos</cp:lastModifiedBy>
  <cp:revision>107</cp:revision>
  <dcterms:created xsi:type="dcterms:W3CDTF">2012-08-27T18:10:49Z</dcterms:created>
  <dcterms:modified xsi:type="dcterms:W3CDTF">2013-06-19T15:29:11Z</dcterms:modified>
</cp:coreProperties>
</file>